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715000" type="screen16x10"/>
  <p:notesSz cx="6858000" cy="9144000"/>
  <p:embeddedFontLst>
    <p:embeddedFont>
      <p:font typeface="Calibri" pitchFamily="34" charset="0"/>
      <p:regular r:id="rId26"/>
      <p:bold r:id="rId27"/>
      <p:italic r:id="rId28"/>
      <p:boldItalic r:id="rId29"/>
    </p:embeddedFont>
    <p:embeddedFont>
      <p:font typeface="B Zar" pitchFamily="2" charset="-78"/>
      <p:regular r:id="rId30"/>
      <p:bold r:id="rId31"/>
    </p:embeddedFont>
    <p:embeddedFont>
      <p:font typeface="B Nazanin" pitchFamily="2" charset="-78"/>
      <p:regular r:id="rId32"/>
      <p:bold r:id="rId33"/>
    </p:embeddedFont>
    <p:embeddedFont>
      <p:font typeface="B Titr" pitchFamily="2" charset="-78"/>
      <p:bold r:id="rId34"/>
    </p:embeddedFont>
    <p:embeddedFont>
      <p:font typeface="Tahoma" pitchFamily="34" charset="0"/>
      <p:regular r:id="rId35"/>
      <p:bold r:id="rId36"/>
    </p:embeddedFont>
    <p:embeddedFont>
      <p:font typeface="IranNastaliq"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02" y="-288"/>
      </p:cViewPr>
      <p:guideLst>
        <p:guide orient="horz" pos="180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161917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97023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1333362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187736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26011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75792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95835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723478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77196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354030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C4E7CF-5395-4E91-B052-029DB32A56D2}" type="datetimeFigureOut">
              <a:rPr lang="en-US" smtClean="0"/>
              <a:pPr/>
              <a:t>9/20/2020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7A4C74-4BAA-4AC9-84CA-638A78C01E01}" type="slidenum">
              <a:rPr lang="en-US" smtClean="0"/>
              <a:pPr/>
              <a:t>‹#›</a:t>
            </a:fld>
            <a:endParaRPr lang="en-US"/>
          </a:p>
        </p:txBody>
      </p:sp>
    </p:spTree>
    <p:extLst>
      <p:ext uri="{BB962C8B-B14F-4D97-AF65-F5344CB8AC3E}">
        <p14:creationId xmlns:p14="http://schemas.microsoft.com/office/powerpoint/2010/main" xmlns="" val="2183936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94C4E7CF-5395-4E91-B052-029DB32A56D2}" type="datetimeFigureOut">
              <a:rPr lang="en-US" smtClean="0"/>
              <a:pPr/>
              <a:t>9/20/2020</a:t>
            </a:fld>
            <a:endParaRPr lang="en-US"/>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C7A4C74-4BAA-4AC9-84CA-638A78C01E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2.jpeg"/><Relationship Id="rId5" Type="http://schemas.microsoft.com/office/2007/relationships/hdphoto" Target="../media/hdphoto15.wdp"/><Relationship Id="rId4" Type="http://schemas.openxmlformats.org/officeDocument/2006/relationships/image" Target="../media/image21.jpeg"/><Relationship Id="rId9" Type="http://schemas.microsoft.com/office/2007/relationships/hdphoto" Target="../media/hdphoto17.wdp"/></Relationships>
</file>

<file path=ppt/slides/_rels/slide17.xml.rels><?xml version="1.0" encoding="UTF-8" standalone="yes"?>
<Relationships xmlns="http://schemas.openxmlformats.org/package/2006/relationships"><Relationship Id="rId3" Type="http://schemas.microsoft.com/office/2007/relationships/hdphoto" Target="../media/hdphoto18.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19.wdp"/><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11.wdp"/><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0" y="0"/>
            <a:ext cx="9144000" cy="5715000"/>
          </a:xfrm>
          <a:prstGeom prst="ellipse">
            <a:avLst/>
          </a:prstGeom>
          <a:ln>
            <a:noFill/>
          </a:ln>
          <a:effectLst>
            <a:softEdge rad="112500"/>
          </a:effectLst>
        </p:spPr>
      </p:pic>
      <p:sp>
        <p:nvSpPr>
          <p:cNvPr id="2" name="Title 1"/>
          <p:cNvSpPr>
            <a:spLocks noGrp="1"/>
          </p:cNvSpPr>
          <p:nvPr>
            <p:ph type="ctrTitle"/>
          </p:nvPr>
        </p:nvSpPr>
        <p:spPr>
          <a:xfrm>
            <a:off x="685800" y="1028700"/>
            <a:ext cx="7772400" cy="1225021"/>
          </a:xfrm>
        </p:spPr>
        <p:txBody>
          <a:bodyPr>
            <a:normAutofit/>
          </a:bodyPr>
          <a:lstStyle/>
          <a:p>
            <a:pPr>
              <a:lnSpc>
                <a:spcPct val="107000"/>
              </a:lnSpc>
              <a:spcAft>
                <a:spcPts val="800"/>
              </a:spcAft>
            </a:pPr>
            <a:r>
              <a:rPr lang="fa-IR" b="1" i="1" dirty="0">
                <a:solidFill>
                  <a:srgbClr val="FFFF66"/>
                </a:solidFill>
                <a:ea typeface="Calibri"/>
                <a:cs typeface="B Zar"/>
              </a:rPr>
              <a:t>به نام یگانه نقّاش چیره دست </a:t>
            </a:r>
            <a:r>
              <a:rPr lang="fa-IR" b="1" i="1" dirty="0" smtClean="0">
                <a:solidFill>
                  <a:srgbClr val="FFFF66"/>
                </a:solidFill>
                <a:ea typeface="Calibri"/>
                <a:cs typeface="B Zar"/>
              </a:rPr>
              <a:t>بهار</a:t>
            </a:r>
            <a:endParaRPr lang="en-US" dirty="0">
              <a:solidFill>
                <a:srgbClr val="FFFF66"/>
              </a:solidFill>
            </a:endParaRPr>
          </a:p>
        </p:txBody>
      </p:sp>
      <p:sp>
        <p:nvSpPr>
          <p:cNvPr id="3" name="Subtitle 2"/>
          <p:cNvSpPr>
            <a:spLocks noGrp="1"/>
          </p:cNvSpPr>
          <p:nvPr>
            <p:ph type="subTitle" idx="1"/>
          </p:nvPr>
        </p:nvSpPr>
        <p:spPr>
          <a:xfrm>
            <a:off x="3657600" y="3454400"/>
            <a:ext cx="4267200" cy="3486788"/>
          </a:xfrm>
        </p:spPr>
        <p:txBody>
          <a:bodyPr>
            <a:normAutofit/>
          </a:bodyPr>
          <a:lstStyle/>
          <a:p>
            <a:pPr>
              <a:lnSpc>
                <a:spcPct val="107000"/>
              </a:lnSpc>
              <a:spcAft>
                <a:spcPts val="800"/>
              </a:spcAft>
            </a:pPr>
            <a:r>
              <a:rPr lang="fa-IR" sz="3600" b="1" i="1" dirty="0">
                <a:ln w="9525" cap="flat">
                  <a:solidFill>
                    <a:schemeClr val="accent6">
                      <a:lumMod val="75000"/>
                    </a:schemeClr>
                  </a:solidFill>
                  <a:bevel/>
                </a:ln>
                <a:solidFill>
                  <a:schemeClr val="accent1">
                    <a:lumMod val="75000"/>
                    <a:alpha val="83000"/>
                  </a:schemeClr>
                </a:solidFill>
                <a:effectLst>
                  <a:glow rad="101600">
                    <a:schemeClr val="accent2">
                      <a:lumMod val="50000"/>
                      <a:alpha val="40000"/>
                    </a:schemeClr>
                  </a:glow>
                  <a:innerShdw blurRad="63500" dist="50800" dir="18900000">
                    <a:prstClr val="black">
                      <a:alpha val="50000"/>
                    </a:prstClr>
                  </a:innerShdw>
                </a:effectLst>
                <a:ea typeface="Calibri"/>
                <a:cs typeface="B Zar"/>
              </a:rPr>
              <a:t>عجایبِ صُنعِ حق </a:t>
            </a:r>
            <a:r>
              <a:rPr lang="fa-IR" sz="3600" b="1" i="1" dirty="0" smtClean="0">
                <a:ln w="9525" cap="flat">
                  <a:solidFill>
                    <a:schemeClr val="accent6">
                      <a:lumMod val="75000"/>
                    </a:schemeClr>
                  </a:solidFill>
                  <a:bevel/>
                </a:ln>
                <a:solidFill>
                  <a:schemeClr val="accent1">
                    <a:lumMod val="75000"/>
                    <a:alpha val="83000"/>
                  </a:schemeClr>
                </a:solidFill>
                <a:effectLst>
                  <a:glow rad="101600">
                    <a:schemeClr val="accent2">
                      <a:lumMod val="50000"/>
                      <a:alpha val="40000"/>
                    </a:schemeClr>
                  </a:glow>
                  <a:innerShdw blurRad="63500" dist="50800" dir="18900000">
                    <a:prstClr val="black">
                      <a:alpha val="50000"/>
                    </a:prstClr>
                  </a:innerShdw>
                </a:effectLst>
                <a:ea typeface="Calibri"/>
                <a:cs typeface="B Zar"/>
              </a:rPr>
              <a:t>تعالی</a:t>
            </a:r>
            <a:endParaRPr lang="en-US" sz="3600" b="1" dirty="0" smtClean="0">
              <a:ln w="9525" cap="flat">
                <a:solidFill>
                  <a:schemeClr val="accent6">
                    <a:lumMod val="75000"/>
                  </a:schemeClr>
                </a:solidFill>
                <a:bevel/>
              </a:ln>
              <a:solidFill>
                <a:schemeClr val="accent1">
                  <a:lumMod val="75000"/>
                  <a:alpha val="83000"/>
                </a:schemeClr>
              </a:solidFill>
              <a:effectLst>
                <a:glow rad="101600">
                  <a:schemeClr val="accent2">
                    <a:lumMod val="50000"/>
                    <a:alpha val="40000"/>
                  </a:schemeClr>
                </a:glow>
                <a:innerShdw blurRad="63500" dist="50800" dir="18900000">
                  <a:prstClr val="black">
                    <a:alpha val="50000"/>
                  </a:prstClr>
                </a:innerShdw>
              </a:effectLst>
            </a:endParaRPr>
          </a:p>
        </p:txBody>
      </p:sp>
      <p:pic>
        <p:nvPicPr>
          <p:cNvPr id="5" name="Picture 4"/>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52400" y="2400300"/>
            <a:ext cx="2190750" cy="3048000"/>
          </a:xfrm>
          <a:prstGeom prst="rect">
            <a:avLst/>
          </a:prstGeom>
          <a:ln>
            <a:noFill/>
          </a:ln>
          <a:effectLst>
            <a:softEdge rad="112500"/>
          </a:effectLst>
        </p:spPr>
      </p:pic>
      <p:pic>
        <p:nvPicPr>
          <p:cNvPr id="6" name="Picture 5"/>
          <p:cNvPicPr>
            <a:picLocks noChangeAspect="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447800" y="2857500"/>
            <a:ext cx="1881188" cy="2653356"/>
          </a:xfrm>
          <a:prstGeom prst="rect">
            <a:avLst/>
          </a:prstGeom>
          <a:ln>
            <a:noFill/>
          </a:ln>
          <a:effectLst>
            <a:softEdge rad="112500"/>
          </a:effectLst>
        </p:spPr>
      </p:pic>
    </p:spTree>
    <p:extLst>
      <p:ext uri="{BB962C8B-B14F-4D97-AF65-F5344CB8AC3E}">
        <p14:creationId xmlns:p14="http://schemas.microsoft.com/office/powerpoint/2010/main" xmlns="" val="132243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799835"/>
          </a:xfrm>
        </p:spPr>
        <p:txBody>
          <a:bodyPr/>
          <a:lstStyle/>
          <a:p>
            <a:pPr algn="r" rtl="1"/>
            <a:r>
              <a:rPr lang="fa-IR" dirty="0" smtClean="0">
                <a:effectLst>
                  <a:outerShdw blurRad="38100" dist="38100" dir="2700000" algn="tl">
                    <a:srgbClr val="000000">
                      <a:alpha val="43137"/>
                    </a:srgbClr>
                  </a:outerShdw>
                </a:effectLst>
                <a:cs typeface="B Titr" pitchFamily="2" charset="-78"/>
              </a:rPr>
              <a:t>نکات زبانی </a:t>
            </a:r>
            <a:endParaRPr lang="en-US" dirty="0">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p:txBody>
          <a:bodyPr/>
          <a:lstStyle/>
          <a:p>
            <a:pPr algn="r" rtl="1">
              <a:lnSpc>
                <a:spcPct val="107000"/>
              </a:lnSpc>
              <a:spcBef>
                <a:spcPts val="1200"/>
              </a:spcBef>
              <a:spcAft>
                <a:spcPts val="1200"/>
              </a:spcAft>
            </a:pPr>
            <a:r>
              <a:rPr lang="ar-SA" sz="2000" b="1" dirty="0" smtClean="0">
                <a:solidFill>
                  <a:srgbClr val="FF0000"/>
                </a:solidFill>
                <a:ea typeface="Times New Roman"/>
                <a:cs typeface="B Nazanin" pitchFamily="2" charset="-78"/>
              </a:rPr>
              <a:t>گروه اسمی</a:t>
            </a:r>
            <a:r>
              <a:rPr lang="en-US" sz="2000" b="1" dirty="0" smtClean="0">
                <a:solidFill>
                  <a:srgbClr val="FF0000"/>
                </a:solidFill>
                <a:ea typeface="Times New Roman"/>
                <a:cs typeface="B Nazanin" pitchFamily="2" charset="-78"/>
              </a:rPr>
              <a:t>:</a:t>
            </a:r>
            <a:r>
              <a:rPr lang="fa-IR" sz="2000" b="1" dirty="0" smtClean="0">
                <a:solidFill>
                  <a:srgbClr val="FF0000"/>
                </a:solidFill>
                <a:ea typeface="Times New Roman"/>
                <a:cs typeface="B Nazanin" pitchFamily="2" charset="-78"/>
              </a:rPr>
              <a:t> </a:t>
            </a:r>
            <a:r>
              <a:rPr lang="en-US" sz="2000" b="1" dirty="0">
                <a:ea typeface="Times New Roman"/>
                <a:cs typeface="B Nazanin" pitchFamily="2" charset="-78"/>
              </a:rPr>
              <a:t> </a:t>
            </a:r>
            <a:r>
              <a:rPr lang="fa-IR" sz="2000" b="1" dirty="0">
                <a:ea typeface="Times New Roman"/>
                <a:cs typeface="B Nazanin" pitchFamily="2" charset="-78"/>
              </a:rPr>
              <a:t>هر اس</a:t>
            </a:r>
            <a:r>
              <a:rPr lang="ar-SA" sz="2000" b="1" dirty="0">
                <a:ea typeface="Times New Roman"/>
                <a:cs typeface="B Nazanin" pitchFamily="2" charset="-78"/>
              </a:rPr>
              <a:t>م به تنهایی یا با وابسته­هایی که پیش یا پس از آن می‌آید یک گروه اسمی محسوب می‌شود. این که گفته می‌شود یک اسم به تنهایی نیز یک گروه اسمی است به علت اسم بودن آن است؛ یعنی به صرف این که در گروه اسم ها قرار می گیرد یک گروه اسمی به حساب می آید.</a:t>
            </a:r>
            <a:endParaRPr lang="en-US" sz="1600" dirty="0">
              <a:latin typeface="Calibri"/>
              <a:ea typeface="Calibri"/>
              <a:cs typeface="B Nazanin" pitchFamily="2" charset="-78"/>
            </a:endParaRPr>
          </a:p>
          <a:p>
            <a:pPr algn="r" rtl="1">
              <a:lnSpc>
                <a:spcPct val="107000"/>
              </a:lnSpc>
              <a:spcBef>
                <a:spcPts val="1200"/>
              </a:spcBef>
              <a:spcAft>
                <a:spcPts val="1200"/>
              </a:spcAft>
            </a:pPr>
            <a:r>
              <a:rPr lang="en-US" sz="2000" b="1" dirty="0">
                <a:solidFill>
                  <a:srgbClr val="00B050"/>
                </a:solidFill>
                <a:ea typeface="Times New Roman"/>
                <a:cs typeface="B Nazanin" pitchFamily="2" charset="-78"/>
              </a:rPr>
              <a:t> </a:t>
            </a:r>
            <a:r>
              <a:rPr lang="ar-SA" sz="2000" b="1" dirty="0">
                <a:solidFill>
                  <a:srgbClr val="00B050"/>
                </a:solidFill>
                <a:ea typeface="Times New Roman"/>
                <a:cs typeface="B Nazanin" pitchFamily="2" charset="-78"/>
              </a:rPr>
              <a:t>هر گروه اسمی یک هسته دارد که بار معنایی اصلی گروه را به دوش </a:t>
            </a:r>
            <a:r>
              <a:rPr lang="ar-SA" sz="2000" b="1" dirty="0" smtClean="0">
                <a:solidFill>
                  <a:srgbClr val="00B050"/>
                </a:solidFill>
                <a:ea typeface="Times New Roman"/>
                <a:cs typeface="B Nazanin" pitchFamily="2" charset="-78"/>
              </a:rPr>
              <a:t>می­کشد</a:t>
            </a:r>
            <a:r>
              <a:rPr lang="ar-SA" sz="1600" b="1" dirty="0">
                <a:solidFill>
                  <a:srgbClr val="00B050"/>
                </a:solidFill>
                <a:ea typeface="Times New Roman"/>
                <a:cs typeface="B Nazanin" pitchFamily="2" charset="-78"/>
              </a:rPr>
              <a:t>.</a:t>
            </a:r>
            <a:endParaRPr lang="en-US" sz="1600" dirty="0">
              <a:latin typeface="Calibri"/>
              <a:ea typeface="Calibri"/>
              <a:cs typeface="B Nazanin" pitchFamily="2" charset="-78"/>
            </a:endParaRPr>
          </a:p>
          <a:p>
            <a:pPr algn="r" rtl="1">
              <a:lnSpc>
                <a:spcPct val="107000"/>
              </a:lnSpc>
              <a:spcBef>
                <a:spcPts val="1200"/>
              </a:spcBef>
              <a:spcAft>
                <a:spcPts val="1200"/>
              </a:spcAft>
            </a:pPr>
            <a:r>
              <a:rPr lang="en-US" sz="2000" b="1" dirty="0">
                <a:ea typeface="Times New Roman"/>
                <a:cs typeface="B Nazanin" pitchFamily="2" charset="-78"/>
              </a:rPr>
              <a:t> </a:t>
            </a:r>
            <a:r>
              <a:rPr lang="ar-SA" sz="2000" b="1" dirty="0">
                <a:solidFill>
                  <a:srgbClr val="7030A0"/>
                </a:solidFill>
                <a:ea typeface="Times New Roman"/>
                <a:cs typeface="B Nazanin" pitchFamily="2" charset="-78"/>
              </a:rPr>
              <a:t>کتاب </a:t>
            </a:r>
            <a:r>
              <a:rPr lang="ar-SA" sz="2000" b="1" dirty="0">
                <a:ea typeface="Times New Roman"/>
                <a:cs typeface="B Nazanin" pitchFamily="2" charset="-78"/>
              </a:rPr>
              <a:t>: ( یک گروه اسمی و در عین ‌حال هستۀ گروه اسمی </a:t>
            </a:r>
            <a:r>
              <a:rPr lang="ar-SA" sz="2000" b="1" dirty="0" smtClean="0">
                <a:ea typeface="Times New Roman"/>
                <a:cs typeface="B Nazanin" pitchFamily="2" charset="-78"/>
              </a:rPr>
              <a:t>است</a:t>
            </a:r>
            <a:r>
              <a:rPr lang="ar-SA" sz="1600" b="1" dirty="0">
                <a:ea typeface="Times New Roman"/>
                <a:cs typeface="B Nazanin" pitchFamily="2" charset="-78"/>
              </a:rPr>
              <a:t>.)</a:t>
            </a:r>
            <a:endParaRPr lang="en-US" sz="1600" dirty="0">
              <a:latin typeface="Calibri"/>
              <a:ea typeface="Calibri"/>
              <a:cs typeface="B Nazanin" pitchFamily="2" charset="-78"/>
            </a:endParaRPr>
          </a:p>
          <a:p>
            <a:pPr algn="r" rtl="1">
              <a:lnSpc>
                <a:spcPct val="107000"/>
              </a:lnSpc>
              <a:spcBef>
                <a:spcPts val="1200"/>
              </a:spcBef>
              <a:spcAft>
                <a:spcPts val="1200"/>
              </a:spcAft>
            </a:pPr>
            <a:r>
              <a:rPr lang="ar-SA" sz="2000" b="1" dirty="0" smtClean="0">
                <a:solidFill>
                  <a:srgbClr val="7030A0"/>
                </a:solidFill>
                <a:ea typeface="Times New Roman"/>
                <a:cs typeface="B Nazanin" pitchFamily="2" charset="-78"/>
              </a:rPr>
              <a:t>این </a:t>
            </a:r>
            <a:r>
              <a:rPr lang="ar-SA" sz="2000" b="1" dirty="0">
                <a:solidFill>
                  <a:srgbClr val="7030A0"/>
                </a:solidFill>
                <a:ea typeface="Times New Roman"/>
                <a:cs typeface="B Nazanin" pitchFamily="2" charset="-78"/>
              </a:rPr>
              <a:t>چند قلم خوب: </a:t>
            </a:r>
            <a:r>
              <a:rPr lang="ar-SA" sz="2000" b="1" dirty="0">
                <a:ea typeface="Times New Roman"/>
                <a:cs typeface="B Nazanin" pitchFamily="2" charset="-78"/>
              </a:rPr>
              <a:t>( قلم هستۀ گروه اسمی و بقیه </a:t>
            </a:r>
            <a:r>
              <a:rPr lang="ar-SA" sz="2000" b="1" dirty="0" smtClean="0">
                <a:ea typeface="Times New Roman"/>
                <a:cs typeface="B Nazanin" pitchFamily="2" charset="-78"/>
              </a:rPr>
              <a:t>وابسته</a:t>
            </a:r>
            <a:r>
              <a:rPr lang="ar-SA" sz="1600" b="1" dirty="0">
                <a:ea typeface="Times New Roman"/>
                <a:cs typeface="B Nazanin" pitchFamily="2" charset="-78"/>
              </a:rPr>
              <a:t>)</a:t>
            </a:r>
            <a:r>
              <a:rPr lang="en-US" sz="1600" b="1" dirty="0">
                <a:ea typeface="Times New Roman"/>
                <a:cs typeface="B Nazanin" pitchFamily="2" charset="-78"/>
              </a:rPr>
              <a:t> </a:t>
            </a:r>
            <a:endParaRPr lang="en-US" sz="1600" dirty="0">
              <a:latin typeface="Calibri"/>
              <a:ea typeface="Calibri"/>
              <a:cs typeface="B Nazanin" pitchFamily="2" charset="-78"/>
            </a:endParaRPr>
          </a:p>
        </p:txBody>
      </p:sp>
    </p:spTree>
    <p:extLst>
      <p:ext uri="{BB962C8B-B14F-4D97-AF65-F5344CB8AC3E}">
        <p14:creationId xmlns:p14="http://schemas.microsoft.com/office/powerpoint/2010/main" xmlns="" val="4283005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9100"/>
            <a:ext cx="8229600" cy="4686036"/>
          </a:xfrm>
        </p:spPr>
        <p:txBody>
          <a:bodyPr/>
          <a:lstStyle/>
          <a:p>
            <a:pPr marL="0" indent="0" algn="r" rtl="1">
              <a:spcBef>
                <a:spcPts val="600"/>
              </a:spcBef>
              <a:spcAft>
                <a:spcPts val="600"/>
              </a:spcAft>
              <a:buNone/>
            </a:pPr>
            <a:endParaRPr lang="fa-IR" sz="2000" b="1" dirty="0" smtClean="0">
              <a:solidFill>
                <a:srgbClr val="00B050"/>
              </a:solidFill>
              <a:ea typeface="Times New Roman"/>
              <a:cs typeface="B Nazanin" pitchFamily="2" charset="-78"/>
            </a:endParaRPr>
          </a:p>
          <a:p>
            <a:pPr algn="r" rtl="1">
              <a:spcBef>
                <a:spcPts val="600"/>
              </a:spcBef>
              <a:spcAft>
                <a:spcPts val="600"/>
              </a:spcAft>
            </a:pPr>
            <a:r>
              <a:rPr lang="fa-IR" sz="2000" b="1" dirty="0">
                <a:solidFill>
                  <a:srgbClr val="00B050"/>
                </a:solidFill>
                <a:ea typeface="Times New Roman"/>
                <a:cs typeface="B Nazanin" pitchFamily="2" charset="-78"/>
              </a:rPr>
              <a:t>ب</a:t>
            </a:r>
            <a:r>
              <a:rPr lang="ar-SA" sz="2000" b="1" dirty="0" smtClean="0">
                <a:solidFill>
                  <a:srgbClr val="00B050"/>
                </a:solidFill>
                <a:ea typeface="Times New Roman"/>
                <a:cs typeface="B Nazanin" pitchFamily="2" charset="-78"/>
              </a:rPr>
              <a:t>ا </a:t>
            </a:r>
            <a:r>
              <a:rPr lang="ar-SA" sz="2000" b="1" dirty="0">
                <a:solidFill>
                  <a:srgbClr val="00B050"/>
                </a:solidFill>
                <a:ea typeface="Times New Roman"/>
                <a:cs typeface="B Nazanin" pitchFamily="2" charset="-78"/>
              </a:rPr>
              <a:t>توجه به مثال </a:t>
            </a:r>
            <a:r>
              <a:rPr lang="fa-IR" sz="2000" b="1" dirty="0" smtClean="0">
                <a:solidFill>
                  <a:srgbClr val="00B050"/>
                </a:solidFill>
                <a:ea typeface="Times New Roman"/>
                <a:cs typeface="B Nazanin" pitchFamily="2" charset="-78"/>
              </a:rPr>
              <a:t>قبل </a:t>
            </a:r>
            <a:r>
              <a:rPr lang="ar-SA" sz="2000" b="1" dirty="0" smtClean="0">
                <a:solidFill>
                  <a:srgbClr val="00B050"/>
                </a:solidFill>
                <a:ea typeface="Times New Roman"/>
                <a:cs typeface="B Nazanin" pitchFamily="2" charset="-78"/>
              </a:rPr>
              <a:t>مشخص </a:t>
            </a:r>
            <a:r>
              <a:rPr lang="ar-SA" sz="2000" b="1" dirty="0">
                <a:solidFill>
                  <a:srgbClr val="00B050"/>
                </a:solidFill>
                <a:ea typeface="Times New Roman"/>
                <a:cs typeface="B Nazanin" pitchFamily="2" charset="-78"/>
              </a:rPr>
              <a:t>شد هسته می تواند به تنهایی یا همراه با وابسته هایی بیاید. وابسته­های هسته که هر یک برای بیان یک یا چند ویژگی هسته در گروه می آیند عبارتند از:</a:t>
            </a:r>
            <a:endParaRPr lang="en-US" sz="1600" dirty="0">
              <a:latin typeface="Calibri"/>
              <a:ea typeface="Calibri"/>
              <a:cs typeface="B Nazanin" pitchFamily="2" charset="-78"/>
            </a:endParaRPr>
          </a:p>
          <a:p>
            <a:pPr algn="r" rtl="1">
              <a:spcBef>
                <a:spcPts val="600"/>
              </a:spcBef>
              <a:spcAft>
                <a:spcPts val="600"/>
              </a:spcAft>
            </a:pPr>
            <a:r>
              <a:rPr lang="ar-SA" sz="2000" b="1" dirty="0">
                <a:solidFill>
                  <a:srgbClr val="C00000"/>
                </a:solidFill>
                <a:ea typeface="Times New Roman"/>
                <a:cs typeface="B Nazanin" pitchFamily="2" charset="-78"/>
              </a:rPr>
              <a:t> الف) وابسته­های پیشین</a:t>
            </a:r>
            <a:endParaRPr lang="en-US" sz="1600" dirty="0">
              <a:latin typeface="Calibri"/>
              <a:ea typeface="Calibri"/>
              <a:cs typeface="B Nazanin" pitchFamily="2" charset="-78"/>
            </a:endParaRPr>
          </a:p>
          <a:p>
            <a:pPr algn="r" rtl="1">
              <a:spcBef>
                <a:spcPts val="600"/>
              </a:spcBef>
              <a:spcAft>
                <a:spcPts val="600"/>
              </a:spcAft>
            </a:pPr>
            <a:r>
              <a:rPr lang="en-US" sz="2000" b="1" dirty="0">
                <a:solidFill>
                  <a:srgbClr val="0070C0"/>
                </a:solidFill>
                <a:ea typeface="Times New Roman"/>
                <a:cs typeface="B Nazanin" pitchFamily="2" charset="-78"/>
              </a:rPr>
              <a:t> </a:t>
            </a:r>
            <a:r>
              <a:rPr lang="fa-IR" sz="2000" b="1" dirty="0">
                <a:solidFill>
                  <a:srgbClr val="0070C0"/>
                </a:solidFill>
                <a:ea typeface="Times New Roman"/>
                <a:cs typeface="B Nazanin" pitchFamily="2" charset="-78"/>
              </a:rPr>
              <a:t>۱-</a:t>
            </a:r>
            <a:r>
              <a:rPr lang="ar-SA" sz="2000" b="1" dirty="0">
                <a:solidFill>
                  <a:srgbClr val="0070C0"/>
                </a:solidFill>
                <a:ea typeface="Times New Roman"/>
                <a:cs typeface="B Nazanin" pitchFamily="2" charset="-78"/>
              </a:rPr>
              <a:t>صفت اشاره (همین، همان، این ، آن، چنین، چنان)   </a:t>
            </a:r>
            <a:r>
              <a:rPr lang="ar-SA" sz="2000" b="1" u="sng" dirty="0">
                <a:solidFill>
                  <a:srgbClr val="0070C0"/>
                </a:solidFill>
                <a:ea typeface="Times New Roman"/>
                <a:cs typeface="B Nazanin" pitchFamily="2" charset="-78"/>
              </a:rPr>
              <a:t>این</a:t>
            </a:r>
            <a:r>
              <a:rPr lang="ar-SA" sz="2000" b="1" dirty="0">
                <a:solidFill>
                  <a:srgbClr val="0070C0"/>
                </a:solidFill>
                <a:ea typeface="Times New Roman"/>
                <a:cs typeface="B Nazanin" pitchFamily="2" charset="-78"/>
              </a:rPr>
              <a:t> قدم</a:t>
            </a:r>
            <a:endParaRPr lang="en-US" sz="1600" dirty="0">
              <a:latin typeface="Calibri"/>
              <a:ea typeface="Calibri"/>
              <a:cs typeface="B Nazanin" pitchFamily="2" charset="-78"/>
            </a:endParaRPr>
          </a:p>
          <a:p>
            <a:pPr algn="r" rtl="1">
              <a:spcBef>
                <a:spcPts val="600"/>
              </a:spcBef>
              <a:spcAft>
                <a:spcPts val="600"/>
              </a:spcAft>
            </a:pPr>
            <a:r>
              <a:rPr lang="en-US" sz="2000" b="1" dirty="0">
                <a:solidFill>
                  <a:srgbClr val="0070C0"/>
                </a:solidFill>
                <a:ea typeface="Times New Roman"/>
                <a:cs typeface="B Nazanin" pitchFamily="2" charset="-78"/>
              </a:rPr>
              <a:t> </a:t>
            </a:r>
            <a:r>
              <a:rPr lang="fa-IR" sz="2000" b="1" dirty="0">
                <a:solidFill>
                  <a:srgbClr val="0070C0"/>
                </a:solidFill>
                <a:ea typeface="Times New Roman"/>
                <a:cs typeface="B Nazanin" pitchFamily="2" charset="-78"/>
              </a:rPr>
              <a:t>۲-</a:t>
            </a:r>
            <a:r>
              <a:rPr lang="ar-SA" sz="2000" b="1" dirty="0">
                <a:solidFill>
                  <a:srgbClr val="0070C0"/>
                </a:solidFill>
                <a:ea typeface="Times New Roman"/>
                <a:cs typeface="B Nazanin" pitchFamily="2" charset="-78"/>
              </a:rPr>
              <a:t>صفت تعجّبی( چه، عجب)</a:t>
            </a:r>
            <a:r>
              <a:rPr lang="ar-SA" sz="2000" b="1" dirty="0">
                <a:solidFill>
                  <a:srgbClr val="0070C0"/>
                </a:solidFill>
                <a:latin typeface="Calibri"/>
                <a:ea typeface="Times New Roman"/>
                <a:cs typeface="B Nazanin" pitchFamily="2" charset="-78"/>
              </a:rPr>
              <a:t> </a:t>
            </a:r>
            <a:r>
              <a:rPr lang="ar-SA" sz="2000" b="1" dirty="0">
                <a:solidFill>
                  <a:srgbClr val="0070C0"/>
                </a:solidFill>
                <a:ea typeface="Times New Roman"/>
                <a:cs typeface="B Nazanin" pitchFamily="2" charset="-78"/>
              </a:rPr>
              <a:t> </a:t>
            </a:r>
            <a:r>
              <a:rPr lang="ar-SA" sz="2000" b="1" dirty="0">
                <a:solidFill>
                  <a:srgbClr val="0070C0"/>
                </a:solidFill>
                <a:latin typeface="Calibri"/>
                <a:ea typeface="Times New Roman"/>
                <a:cs typeface="B Nazanin" pitchFamily="2" charset="-78"/>
              </a:rPr>
              <a:t> </a:t>
            </a:r>
            <a:r>
              <a:rPr lang="ar-SA" sz="2000" b="1" dirty="0">
                <a:solidFill>
                  <a:srgbClr val="0070C0"/>
                </a:solidFill>
                <a:ea typeface="Times New Roman"/>
                <a:cs typeface="B Nazanin" pitchFamily="2" charset="-78"/>
              </a:rPr>
              <a:t> </a:t>
            </a:r>
            <a:r>
              <a:rPr lang="ar-SA" sz="2000" b="1" u="sng" dirty="0">
                <a:solidFill>
                  <a:srgbClr val="0070C0"/>
                </a:solidFill>
                <a:ea typeface="Times New Roman"/>
                <a:cs typeface="B Nazanin" pitchFamily="2" charset="-78"/>
              </a:rPr>
              <a:t>عجب</a:t>
            </a:r>
            <a:r>
              <a:rPr lang="ar-SA" sz="2000" b="1" dirty="0">
                <a:solidFill>
                  <a:srgbClr val="0070C0"/>
                </a:solidFill>
                <a:ea typeface="Times New Roman"/>
                <a:cs typeface="B Nazanin" pitchFamily="2" charset="-78"/>
              </a:rPr>
              <a:t> قلمی</a:t>
            </a:r>
            <a:endParaRPr lang="en-US" sz="1600" dirty="0">
              <a:latin typeface="Calibri"/>
              <a:ea typeface="Calibri"/>
              <a:cs typeface="B Nazanin" pitchFamily="2" charset="-78"/>
            </a:endParaRPr>
          </a:p>
          <a:p>
            <a:pPr algn="r" rtl="1">
              <a:spcBef>
                <a:spcPts val="600"/>
              </a:spcBef>
              <a:spcAft>
                <a:spcPts val="600"/>
              </a:spcAft>
            </a:pPr>
            <a:r>
              <a:rPr lang="fa-IR" sz="2000" b="1" dirty="0">
                <a:solidFill>
                  <a:srgbClr val="0070C0"/>
                </a:solidFill>
                <a:ea typeface="Times New Roman"/>
                <a:cs typeface="B Nazanin" pitchFamily="2" charset="-78"/>
              </a:rPr>
              <a:t>۳-</a:t>
            </a:r>
            <a:r>
              <a:rPr lang="ar-SA" sz="2000" b="1" dirty="0">
                <a:solidFill>
                  <a:srgbClr val="0070C0"/>
                </a:solidFill>
                <a:ea typeface="Times New Roman"/>
                <a:cs typeface="B Nazanin" pitchFamily="2" charset="-78"/>
              </a:rPr>
              <a:t>صفت شمارشی: که دو نوع است:   </a:t>
            </a:r>
            <a:endParaRPr lang="en-US" sz="1600" dirty="0">
              <a:latin typeface="Calibri"/>
              <a:ea typeface="Calibri"/>
              <a:cs typeface="B Nazanin" pitchFamily="2" charset="-78"/>
            </a:endParaRPr>
          </a:p>
          <a:p>
            <a:pPr algn="r" rtl="1">
              <a:spcBef>
                <a:spcPts val="600"/>
              </a:spcBef>
              <a:spcAft>
                <a:spcPts val="600"/>
              </a:spcAft>
            </a:pPr>
            <a:r>
              <a:rPr lang="ar-SA" sz="2000" b="1" dirty="0">
                <a:solidFill>
                  <a:srgbClr val="0070C0"/>
                </a:solidFill>
                <a:ea typeface="Times New Roman"/>
                <a:cs typeface="B Nazanin" pitchFamily="2" charset="-78"/>
              </a:rPr>
              <a:t> الف اصلی (شامل اعداد اصلی: یک، دو، سه و ...)    </a:t>
            </a:r>
            <a:r>
              <a:rPr lang="ar-SA" sz="2000" b="1" u="sng" dirty="0">
                <a:solidFill>
                  <a:srgbClr val="0070C0"/>
                </a:solidFill>
                <a:ea typeface="Times New Roman"/>
                <a:cs typeface="B Nazanin" pitchFamily="2" charset="-78"/>
              </a:rPr>
              <a:t>یک</a:t>
            </a:r>
            <a:r>
              <a:rPr lang="ar-SA" sz="2000" b="1" dirty="0">
                <a:solidFill>
                  <a:srgbClr val="0070C0"/>
                </a:solidFill>
                <a:ea typeface="Times New Roman"/>
                <a:cs typeface="B Nazanin" pitchFamily="2" charset="-78"/>
              </a:rPr>
              <a:t> دوست</a:t>
            </a:r>
            <a:endParaRPr lang="en-US" sz="1600" dirty="0">
              <a:latin typeface="Calibri"/>
              <a:ea typeface="Calibri"/>
              <a:cs typeface="B Nazanin" pitchFamily="2" charset="-78"/>
            </a:endParaRPr>
          </a:p>
          <a:p>
            <a:pPr algn="r" rtl="1">
              <a:spcBef>
                <a:spcPts val="600"/>
              </a:spcBef>
              <a:spcAft>
                <a:spcPts val="600"/>
              </a:spcAft>
            </a:pPr>
            <a:r>
              <a:rPr lang="en-US" sz="2000" b="1" dirty="0">
                <a:solidFill>
                  <a:srgbClr val="0070C0"/>
                </a:solidFill>
                <a:ea typeface="Times New Roman"/>
                <a:cs typeface="B Nazanin" pitchFamily="2" charset="-78"/>
              </a:rPr>
              <a:t> </a:t>
            </a:r>
            <a:r>
              <a:rPr lang="ar-SA" sz="2000" b="1" dirty="0">
                <a:solidFill>
                  <a:srgbClr val="0070C0"/>
                </a:solidFill>
                <a:ea typeface="Times New Roman"/>
                <a:cs typeface="B Nazanin" pitchFamily="2" charset="-78"/>
              </a:rPr>
              <a:t>ب) اعداد ترتیبی( شامل اعدادی که در پایان آن ها( -ُمین) افزوده می­شود. </a:t>
            </a:r>
            <a:r>
              <a:rPr lang="ar-SA" sz="2000" b="1" u="sng" dirty="0">
                <a:solidFill>
                  <a:srgbClr val="0070C0"/>
                </a:solidFill>
                <a:ea typeface="Times New Roman"/>
                <a:cs typeface="B Nazanin" pitchFamily="2" charset="-78"/>
              </a:rPr>
              <a:t>دومین</a:t>
            </a:r>
            <a:r>
              <a:rPr lang="ar-SA" sz="2000" b="1" dirty="0">
                <a:solidFill>
                  <a:srgbClr val="0070C0"/>
                </a:solidFill>
                <a:ea typeface="Times New Roman"/>
                <a:cs typeface="B Nazanin" pitchFamily="2" charset="-78"/>
              </a:rPr>
              <a:t> کتاب</a:t>
            </a:r>
            <a:endParaRPr lang="en-US" sz="1600" dirty="0">
              <a:latin typeface="Calibri"/>
              <a:ea typeface="Calibri"/>
              <a:cs typeface="B Nazanin" pitchFamily="2" charset="-78"/>
            </a:endParaRPr>
          </a:p>
          <a:p>
            <a:pPr algn="r" rtl="1">
              <a:spcBef>
                <a:spcPts val="600"/>
              </a:spcBef>
              <a:spcAft>
                <a:spcPts val="600"/>
              </a:spcAft>
            </a:pPr>
            <a:r>
              <a:rPr lang="en-US" sz="2000" b="1" dirty="0">
                <a:solidFill>
                  <a:srgbClr val="0070C0"/>
                </a:solidFill>
                <a:ea typeface="Times New Roman"/>
                <a:cs typeface="B Nazanin" pitchFamily="2" charset="-78"/>
              </a:rPr>
              <a:t> </a:t>
            </a:r>
            <a:r>
              <a:rPr lang="fa-IR" sz="2000" b="1" dirty="0">
                <a:solidFill>
                  <a:srgbClr val="0070C0"/>
                </a:solidFill>
                <a:ea typeface="Times New Roman"/>
                <a:cs typeface="B Nazanin" pitchFamily="2" charset="-78"/>
              </a:rPr>
              <a:t>۴-</a:t>
            </a:r>
            <a:r>
              <a:rPr lang="ar-SA" sz="2000" b="1" dirty="0">
                <a:solidFill>
                  <a:srgbClr val="0070C0"/>
                </a:solidFill>
                <a:ea typeface="Times New Roman"/>
                <a:cs typeface="B Nazanin" pitchFamily="2" charset="-78"/>
              </a:rPr>
              <a:t>صفت پرسشی( چه، چند، کدام)  </a:t>
            </a:r>
            <a:r>
              <a:rPr lang="ar-SA" sz="2000" b="1" u="sng" dirty="0">
                <a:solidFill>
                  <a:srgbClr val="0070C0"/>
                </a:solidFill>
                <a:ea typeface="Times New Roman"/>
                <a:cs typeface="B Nazanin" pitchFamily="2" charset="-78"/>
              </a:rPr>
              <a:t>چه</a:t>
            </a:r>
            <a:r>
              <a:rPr lang="ar-SA" sz="2000" b="1" dirty="0">
                <a:solidFill>
                  <a:srgbClr val="0070C0"/>
                </a:solidFill>
                <a:ea typeface="Times New Roman"/>
                <a:cs typeface="B Nazanin" pitchFamily="2" charset="-78"/>
              </a:rPr>
              <a:t> کتابی؟      </a:t>
            </a:r>
            <a:r>
              <a:rPr lang="ar-SA" sz="2000" b="1" u="sng" dirty="0">
                <a:solidFill>
                  <a:srgbClr val="0070C0"/>
                </a:solidFill>
                <a:ea typeface="Times New Roman"/>
                <a:cs typeface="B Nazanin" pitchFamily="2" charset="-78"/>
              </a:rPr>
              <a:t>چند</a:t>
            </a:r>
            <a:r>
              <a:rPr lang="ar-SA" sz="2000" b="1" dirty="0">
                <a:solidFill>
                  <a:srgbClr val="0070C0"/>
                </a:solidFill>
                <a:ea typeface="Times New Roman"/>
                <a:cs typeface="B Nazanin" pitchFamily="2" charset="-78"/>
              </a:rPr>
              <a:t> درس</a:t>
            </a:r>
            <a:r>
              <a:rPr lang="ar-SA" sz="2000" b="1" dirty="0" smtClean="0">
                <a:solidFill>
                  <a:srgbClr val="0070C0"/>
                </a:solidFill>
                <a:ea typeface="Times New Roman"/>
                <a:cs typeface="B Nazanin" pitchFamily="2" charset="-78"/>
              </a:rPr>
              <a:t>؟</a:t>
            </a:r>
            <a:endParaRPr lang="en-US" sz="2000" dirty="0">
              <a:cs typeface="B Nazanin" pitchFamily="2" charset="-78"/>
            </a:endParaRPr>
          </a:p>
        </p:txBody>
      </p:sp>
      <p:sp>
        <p:nvSpPr>
          <p:cNvPr id="4" name="Title 1"/>
          <p:cNvSpPr>
            <a:spLocks noGrp="1"/>
          </p:cNvSpPr>
          <p:nvPr>
            <p:ph type="title"/>
          </p:nvPr>
        </p:nvSpPr>
        <p:spPr>
          <a:xfrm>
            <a:off x="457200" y="114300"/>
            <a:ext cx="8229600" cy="799835"/>
          </a:xfrm>
        </p:spPr>
        <p:txBody>
          <a:bodyPr/>
          <a:lstStyle/>
          <a:p>
            <a:pPr algn="r" rtl="1"/>
            <a:r>
              <a:rPr lang="fa-IR" dirty="0" smtClean="0">
                <a:effectLst>
                  <a:outerShdw blurRad="38100" dist="38100" dir="2700000" algn="tl">
                    <a:srgbClr val="000000">
                      <a:alpha val="43137"/>
                    </a:srgbClr>
                  </a:outerShdw>
                </a:effectLst>
                <a:cs typeface="B Titr" pitchFamily="2" charset="-78"/>
              </a:rPr>
              <a:t>وابسته های پیشین</a:t>
            </a:r>
            <a:endParaRPr lang="en-US" dirty="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xmlns="" val="2828085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799835"/>
          </a:xfrm>
        </p:spPr>
        <p:txBody>
          <a:bodyPr/>
          <a:lstStyle/>
          <a:p>
            <a:pPr algn="r" rtl="1"/>
            <a:r>
              <a:rPr lang="fa-IR" dirty="0" smtClean="0">
                <a:effectLst>
                  <a:outerShdw blurRad="38100" dist="38100" dir="2700000" algn="tl">
                    <a:srgbClr val="000000">
                      <a:alpha val="43137"/>
                    </a:srgbClr>
                  </a:outerShdw>
                </a:effectLst>
                <a:cs typeface="B Titr" pitchFamily="2" charset="-78"/>
              </a:rPr>
              <a:t>وابسته های پیشین</a:t>
            </a:r>
            <a:endParaRPr lang="en-US" dirty="0">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p:txBody>
          <a:bodyPr/>
          <a:lstStyle/>
          <a:p>
            <a:pPr lvl="0" algn="r" rtl="1">
              <a:spcBef>
                <a:spcPts val="600"/>
              </a:spcBef>
              <a:spcAft>
                <a:spcPts val="600"/>
              </a:spcAft>
            </a:pPr>
            <a:r>
              <a:rPr lang="fa-IR" sz="2000" b="1" dirty="0" smtClean="0">
                <a:solidFill>
                  <a:srgbClr val="0070C0"/>
                </a:solidFill>
                <a:ea typeface="Times New Roman"/>
                <a:cs typeface="B Nazanin" pitchFamily="2" charset="-78"/>
              </a:rPr>
              <a:t>5-</a:t>
            </a:r>
            <a:r>
              <a:rPr lang="ar-SA" sz="2000" b="1" dirty="0">
                <a:solidFill>
                  <a:srgbClr val="0070C0"/>
                </a:solidFill>
                <a:ea typeface="Times New Roman"/>
                <a:cs typeface="B Nazanin" pitchFamily="2" charset="-78"/>
              </a:rPr>
              <a:t>صفت مبهم (هر، هیچ، فلان، بعضی، برخی، مقداری، همه، تعدادی، دیگر و ...) </a:t>
            </a:r>
            <a:r>
              <a:rPr lang="ar-SA" sz="2000" b="1" u="sng" dirty="0">
                <a:solidFill>
                  <a:srgbClr val="0070C0"/>
                </a:solidFill>
                <a:ea typeface="Times New Roman"/>
                <a:cs typeface="B Nazanin" pitchFamily="2" charset="-78"/>
              </a:rPr>
              <a:t>فلان</a:t>
            </a:r>
            <a:r>
              <a:rPr lang="ar-SA" sz="2000" b="1" dirty="0">
                <a:solidFill>
                  <a:srgbClr val="0070C0"/>
                </a:solidFill>
                <a:ea typeface="Times New Roman"/>
                <a:cs typeface="B Nazanin" pitchFamily="2" charset="-78"/>
              </a:rPr>
              <a:t> دانش­آموز- </a:t>
            </a:r>
            <a:r>
              <a:rPr lang="ar-SA" sz="2000" b="1" u="sng" dirty="0">
                <a:solidFill>
                  <a:srgbClr val="0070C0"/>
                </a:solidFill>
                <a:ea typeface="Times New Roman"/>
                <a:cs typeface="B Nazanin" pitchFamily="2" charset="-78"/>
              </a:rPr>
              <a:t>هیچ</a:t>
            </a:r>
            <a:r>
              <a:rPr lang="ar-SA" sz="2000" b="1" dirty="0">
                <a:solidFill>
                  <a:srgbClr val="0070C0"/>
                </a:solidFill>
                <a:ea typeface="Times New Roman"/>
                <a:cs typeface="B Nazanin" pitchFamily="2" charset="-78"/>
              </a:rPr>
              <a:t> کتابی</a:t>
            </a:r>
            <a:endParaRPr lang="fa-IR" sz="2000" b="1" dirty="0" smtClean="0">
              <a:solidFill>
                <a:srgbClr val="0070C0"/>
              </a:solidFill>
              <a:ea typeface="Times New Roman"/>
              <a:cs typeface="B Nazanin" pitchFamily="2" charset="-78"/>
            </a:endParaRPr>
          </a:p>
          <a:p>
            <a:pPr lvl="0" algn="r" rtl="1">
              <a:spcBef>
                <a:spcPts val="600"/>
              </a:spcBef>
              <a:spcAft>
                <a:spcPts val="600"/>
              </a:spcAft>
            </a:pPr>
            <a:r>
              <a:rPr lang="fa-IR" sz="2000" b="1" dirty="0">
                <a:solidFill>
                  <a:srgbClr val="0070C0"/>
                </a:solidFill>
                <a:ea typeface="Times New Roman"/>
                <a:cs typeface="B Nazanin" pitchFamily="2" charset="-78"/>
              </a:rPr>
              <a:t>6</a:t>
            </a:r>
            <a:r>
              <a:rPr lang="fa-IR" sz="2000" b="1" dirty="0" smtClean="0">
                <a:solidFill>
                  <a:srgbClr val="0070C0"/>
                </a:solidFill>
                <a:ea typeface="Times New Roman"/>
                <a:cs typeface="B Nazanin" pitchFamily="2" charset="-78"/>
              </a:rPr>
              <a:t>-</a:t>
            </a:r>
            <a:r>
              <a:rPr lang="ar-SA" sz="2000" b="1" dirty="0">
                <a:solidFill>
                  <a:srgbClr val="0070C0"/>
                </a:solidFill>
                <a:ea typeface="Times New Roman"/>
                <a:cs typeface="B Nazanin" pitchFamily="2" charset="-78"/>
              </a:rPr>
              <a:t>صفت عالی:  با افزودن «ترین» به انتهای صفت ساخته می­شود: </a:t>
            </a:r>
            <a:r>
              <a:rPr lang="ar-SA" sz="2000" b="1" u="sng" dirty="0">
                <a:solidFill>
                  <a:srgbClr val="0070C0"/>
                </a:solidFill>
                <a:ea typeface="Times New Roman"/>
                <a:cs typeface="B Nazanin" pitchFamily="2" charset="-78"/>
              </a:rPr>
              <a:t>زیباترین</a:t>
            </a:r>
            <a:r>
              <a:rPr lang="ar-SA" sz="2000" b="1" dirty="0">
                <a:solidFill>
                  <a:srgbClr val="0070C0"/>
                </a:solidFill>
                <a:ea typeface="Times New Roman"/>
                <a:cs typeface="B Nazanin" pitchFamily="2" charset="-78"/>
              </a:rPr>
              <a:t> شهر </a:t>
            </a:r>
            <a:r>
              <a:rPr lang="ar-SA" sz="2000" b="1" dirty="0">
                <a:solidFill>
                  <a:srgbClr val="0070C0"/>
                </a:solidFill>
                <a:latin typeface="Calibri"/>
                <a:ea typeface="Times New Roman"/>
                <a:cs typeface="B Nazanin" pitchFamily="2" charset="-78"/>
              </a:rPr>
              <a:t>–</a:t>
            </a:r>
            <a:r>
              <a:rPr lang="ar-SA" sz="2000" b="1" dirty="0">
                <a:solidFill>
                  <a:srgbClr val="0070C0"/>
                </a:solidFill>
                <a:ea typeface="Times New Roman"/>
                <a:cs typeface="B Nazanin" pitchFamily="2" charset="-78"/>
              </a:rPr>
              <a:t> </a:t>
            </a:r>
            <a:endParaRPr lang="en-US" sz="1600" dirty="0">
              <a:solidFill>
                <a:srgbClr val="000000"/>
              </a:solidFill>
              <a:latin typeface="Calibri"/>
              <a:ea typeface="Calibri"/>
              <a:cs typeface="B Nazanin" pitchFamily="2" charset="-78"/>
            </a:endParaRPr>
          </a:p>
          <a:p>
            <a:pPr lvl="0" algn="r" rtl="1">
              <a:spcBef>
                <a:spcPts val="600"/>
              </a:spcBef>
              <a:spcAft>
                <a:spcPts val="600"/>
              </a:spcAft>
            </a:pPr>
            <a:r>
              <a:rPr lang="ar-SA" sz="2000" b="1" u="sng" dirty="0">
                <a:solidFill>
                  <a:srgbClr val="0070C0"/>
                </a:solidFill>
                <a:ea typeface="Times New Roman"/>
                <a:cs typeface="B Nazanin" pitchFamily="2" charset="-78"/>
              </a:rPr>
              <a:t>شلوغ­ترین</a:t>
            </a:r>
            <a:r>
              <a:rPr lang="ar-SA" sz="2000" b="1" dirty="0">
                <a:solidFill>
                  <a:srgbClr val="0070C0"/>
                </a:solidFill>
                <a:ea typeface="Times New Roman"/>
                <a:cs typeface="B Nazanin" pitchFamily="2" charset="-78"/>
              </a:rPr>
              <a:t> مغازه</a:t>
            </a:r>
            <a:endParaRPr lang="en-US" sz="1600" dirty="0">
              <a:solidFill>
                <a:srgbClr val="000000"/>
              </a:solidFill>
              <a:latin typeface="Calibri"/>
              <a:ea typeface="Calibri"/>
              <a:cs typeface="B Nazanin" pitchFamily="2" charset="-78"/>
            </a:endParaRPr>
          </a:p>
          <a:p>
            <a:pPr lvl="0" algn="r" rtl="1">
              <a:spcBef>
                <a:spcPts val="600"/>
              </a:spcBef>
              <a:spcAft>
                <a:spcPts val="600"/>
              </a:spcAft>
            </a:pPr>
            <a:r>
              <a:rPr lang="en-US" sz="2000" b="1" dirty="0">
                <a:solidFill>
                  <a:srgbClr val="0070C0"/>
                </a:solidFill>
                <a:ea typeface="Times New Roman"/>
                <a:cs typeface="B Nazanin" pitchFamily="2" charset="-78"/>
              </a:rPr>
              <a:t> </a:t>
            </a:r>
            <a:r>
              <a:rPr lang="fa-IR" sz="2000" b="1" dirty="0">
                <a:solidFill>
                  <a:srgbClr val="0070C0"/>
                </a:solidFill>
                <a:ea typeface="Times New Roman"/>
                <a:cs typeface="B Nazanin" pitchFamily="2" charset="-78"/>
              </a:rPr>
              <a:t>۷-</a:t>
            </a:r>
            <a:r>
              <a:rPr lang="ar-SA" sz="2000" b="1" dirty="0">
                <a:solidFill>
                  <a:srgbClr val="0070C0"/>
                </a:solidFill>
                <a:ea typeface="Times New Roman"/>
                <a:cs typeface="B Nazanin" pitchFamily="2" charset="-78"/>
              </a:rPr>
              <a:t>شاخص </a:t>
            </a:r>
            <a:r>
              <a:rPr lang="ar-SA" sz="2000" b="1" dirty="0">
                <a:solidFill>
                  <a:srgbClr val="0070C0"/>
                </a:solidFill>
                <a:latin typeface="Calibri"/>
                <a:ea typeface="Times New Roman"/>
                <a:cs typeface="B Nazanin" pitchFamily="2" charset="-78"/>
              </a:rPr>
              <a:t>: </a:t>
            </a:r>
            <a:r>
              <a:rPr lang="ar-SA" sz="2000" b="1" dirty="0">
                <a:solidFill>
                  <a:srgbClr val="0070C0"/>
                </a:solidFill>
                <a:latin typeface="Tahoma"/>
                <a:ea typeface="Times New Roman"/>
                <a:cs typeface="B Nazanin" pitchFamily="2" charset="-78"/>
              </a:rPr>
              <a:t>همۀ </a:t>
            </a:r>
            <a:r>
              <a:rPr lang="ar-SA" sz="2000" b="1" dirty="0">
                <a:solidFill>
                  <a:srgbClr val="0070C0"/>
                </a:solidFill>
                <a:ea typeface="Times New Roman"/>
                <a:cs typeface="B Nazanin" pitchFamily="2" charset="-78"/>
              </a:rPr>
              <a:t>القاب و عناوینی که بی فاصله پیش از هسته می‌آیند شاخص هستند مثل:  آقا، خانم، دکتر، مهندس، حکیم، ستوان، سرهنگ، امام، عمو، دایی و ...</a:t>
            </a:r>
            <a:endParaRPr lang="en-US" sz="1600" dirty="0">
              <a:solidFill>
                <a:srgbClr val="000000"/>
              </a:solidFill>
              <a:latin typeface="Calibri"/>
              <a:ea typeface="Calibri"/>
              <a:cs typeface="B Nazanin" pitchFamily="2" charset="-78"/>
            </a:endParaRPr>
          </a:p>
          <a:p>
            <a:pPr marL="0" lvl="0" indent="0" algn="r" rtl="1">
              <a:spcBef>
                <a:spcPts val="600"/>
              </a:spcBef>
              <a:spcAft>
                <a:spcPts val="600"/>
              </a:spcAft>
              <a:buNone/>
            </a:pPr>
            <a:r>
              <a:rPr lang="fa-IR" sz="2000" b="1" dirty="0" smtClean="0">
                <a:solidFill>
                  <a:srgbClr val="7030A0"/>
                </a:solidFill>
                <a:ea typeface="Times New Roman"/>
                <a:cs typeface="B Nazanin" pitchFamily="2" charset="-78"/>
              </a:rPr>
              <a:t>     </a:t>
            </a:r>
            <a:r>
              <a:rPr lang="en-US" sz="2000" b="1" dirty="0">
                <a:solidFill>
                  <a:srgbClr val="7030A0"/>
                </a:solidFill>
                <a:ea typeface="Times New Roman"/>
                <a:cs typeface="B Nazanin" pitchFamily="2" charset="-78"/>
              </a:rPr>
              <a:t> </a:t>
            </a:r>
            <a:r>
              <a:rPr lang="ar-SA" sz="2000" b="1" dirty="0">
                <a:solidFill>
                  <a:srgbClr val="7030A0"/>
                </a:solidFill>
                <a:ea typeface="Times New Roman"/>
                <a:cs typeface="B Nazanin" pitchFamily="2" charset="-78"/>
              </a:rPr>
              <a:t>نکته: البته شاخص گاهی پس از هسته نیز می آید: مثال      حسین </a:t>
            </a:r>
            <a:r>
              <a:rPr lang="ar-SA" sz="2000" b="1" u="sng" dirty="0" smtClean="0">
                <a:solidFill>
                  <a:srgbClr val="7030A0"/>
                </a:solidFill>
                <a:ea typeface="Times New Roman"/>
                <a:cs typeface="B Nazanin" pitchFamily="2" charset="-78"/>
              </a:rPr>
              <a:t>آقا</a:t>
            </a:r>
            <a:endParaRPr lang="fa-IR" sz="1600" dirty="0" smtClean="0">
              <a:solidFill>
                <a:srgbClr val="000000"/>
              </a:solidFill>
              <a:latin typeface="Calibri"/>
              <a:ea typeface="Times New Roman"/>
              <a:cs typeface="B Nazanin" pitchFamily="2" charset="-78"/>
            </a:endParaRPr>
          </a:p>
          <a:p>
            <a:pPr marL="0" lvl="0" indent="0" algn="r" rtl="1">
              <a:spcBef>
                <a:spcPts val="600"/>
              </a:spcBef>
              <a:spcAft>
                <a:spcPts val="600"/>
              </a:spcAft>
              <a:buNone/>
            </a:pPr>
            <a:r>
              <a:rPr lang="fa-IR" sz="1600" b="1" dirty="0">
                <a:solidFill>
                  <a:srgbClr val="000000"/>
                </a:solidFill>
                <a:latin typeface="Calibri"/>
                <a:ea typeface="Times New Roman"/>
                <a:cs typeface="B Nazanin" pitchFamily="2" charset="-78"/>
              </a:rPr>
              <a:t> </a:t>
            </a:r>
            <a:r>
              <a:rPr lang="fa-IR" sz="1600" b="1" dirty="0" smtClean="0">
                <a:solidFill>
                  <a:srgbClr val="000000"/>
                </a:solidFill>
                <a:latin typeface="Calibri"/>
                <a:ea typeface="Times New Roman"/>
                <a:cs typeface="B Nazanin" pitchFamily="2" charset="-78"/>
              </a:rPr>
              <a:t>      </a:t>
            </a:r>
            <a:r>
              <a:rPr lang="en-US" sz="2000" b="1" dirty="0">
                <a:solidFill>
                  <a:srgbClr val="7030A0"/>
                </a:solidFill>
                <a:ea typeface="Times New Roman"/>
                <a:cs typeface="B Nazanin" pitchFamily="2" charset="-78"/>
              </a:rPr>
              <a:t> </a:t>
            </a:r>
            <a:r>
              <a:rPr lang="ar-SA" sz="2000" b="1" dirty="0">
                <a:solidFill>
                  <a:srgbClr val="7030A0"/>
                </a:solidFill>
                <a:ea typeface="Times New Roman"/>
                <a:cs typeface="B Nazanin" pitchFamily="2" charset="-78"/>
              </a:rPr>
              <a:t>نکته: اگر پس از شاخص، نقش نمای اضافه بیاید، شاخص، خود هستۀ گروه اسمی محسوب می‌شود و واژۀ پس از آن، وابسته است.</a:t>
            </a:r>
            <a:endParaRPr lang="en-US" sz="1600" dirty="0">
              <a:solidFill>
                <a:srgbClr val="000000"/>
              </a:solidFill>
              <a:latin typeface="Calibri"/>
              <a:ea typeface="Calibri"/>
              <a:cs typeface="B Nazanin" pitchFamily="2" charset="-78"/>
            </a:endParaRPr>
          </a:p>
          <a:p>
            <a:pPr marL="0" lvl="0" indent="0" algn="r" rtl="1">
              <a:spcBef>
                <a:spcPts val="600"/>
              </a:spcBef>
              <a:spcAft>
                <a:spcPts val="600"/>
              </a:spcAft>
              <a:buNone/>
            </a:pPr>
            <a:r>
              <a:rPr lang="fa-IR" sz="2000" b="1" dirty="0" smtClean="0">
                <a:solidFill>
                  <a:srgbClr val="7030A0"/>
                </a:solidFill>
                <a:ea typeface="Times New Roman"/>
                <a:cs typeface="B Nazanin" pitchFamily="2" charset="-78"/>
              </a:rPr>
              <a:t>      </a:t>
            </a:r>
            <a:r>
              <a:rPr lang="ar-SA" sz="2000" b="1" dirty="0" smtClean="0">
                <a:solidFill>
                  <a:srgbClr val="7030A0"/>
                </a:solidFill>
                <a:ea typeface="Times New Roman"/>
                <a:cs typeface="B Nazanin" pitchFamily="2" charset="-78"/>
              </a:rPr>
              <a:t>( </a:t>
            </a:r>
            <a:r>
              <a:rPr lang="ar-SA" sz="2000" b="1" u="sng" dirty="0">
                <a:solidFill>
                  <a:srgbClr val="7030A0"/>
                </a:solidFill>
                <a:ea typeface="Times New Roman"/>
                <a:cs typeface="B Nazanin" pitchFamily="2" charset="-78"/>
              </a:rPr>
              <a:t>دکتر</a:t>
            </a:r>
            <a:r>
              <a:rPr lang="ar-SA" sz="2000" b="1" dirty="0">
                <a:solidFill>
                  <a:srgbClr val="7030A0"/>
                </a:solidFill>
                <a:ea typeface="Times New Roman"/>
                <a:cs typeface="B Nazanin" pitchFamily="2" charset="-78"/>
              </a:rPr>
              <a:t> هستۀ گروه اسمی است)</a:t>
            </a:r>
            <a:r>
              <a:rPr lang="en-US" sz="2000" b="1" dirty="0">
                <a:solidFill>
                  <a:srgbClr val="7030A0"/>
                </a:solidFill>
                <a:ea typeface="Times New Roman"/>
                <a:cs typeface="B Nazanin" pitchFamily="2" charset="-78"/>
              </a:rPr>
              <a:t> </a:t>
            </a:r>
            <a:r>
              <a:rPr lang="ar-SA" sz="2000" b="1" u="sng" dirty="0">
                <a:solidFill>
                  <a:srgbClr val="7030A0"/>
                </a:solidFill>
                <a:ea typeface="Times New Roman"/>
                <a:cs typeface="B Nazanin" pitchFamily="2" charset="-78"/>
              </a:rPr>
              <a:t>دکترِ</a:t>
            </a:r>
            <a:r>
              <a:rPr lang="ar-SA" sz="2000" b="1" dirty="0">
                <a:solidFill>
                  <a:srgbClr val="7030A0"/>
                </a:solidFill>
                <a:ea typeface="Times New Roman"/>
                <a:cs typeface="B Nazanin" pitchFamily="2" charset="-78"/>
              </a:rPr>
              <a:t> خوبِ </a:t>
            </a:r>
            <a:r>
              <a:rPr lang="ar-SA" sz="2000" b="1" dirty="0" smtClean="0">
                <a:solidFill>
                  <a:srgbClr val="7030A0"/>
                </a:solidFill>
                <a:ea typeface="Times New Roman"/>
                <a:cs typeface="B Nazanin" pitchFamily="2" charset="-78"/>
              </a:rPr>
              <a:t>شهر</a:t>
            </a:r>
            <a:endParaRPr lang="en-US" sz="1600" dirty="0">
              <a:solidFill>
                <a:srgbClr val="000000"/>
              </a:solidFill>
              <a:latin typeface="Calibri"/>
              <a:ea typeface="Calibri"/>
              <a:cs typeface="B Nazanin" pitchFamily="2" charset="-78"/>
            </a:endParaRPr>
          </a:p>
        </p:txBody>
      </p:sp>
    </p:spTree>
    <p:extLst>
      <p:ext uri="{BB962C8B-B14F-4D97-AF65-F5344CB8AC3E}">
        <p14:creationId xmlns:p14="http://schemas.microsoft.com/office/powerpoint/2010/main" xmlns="" val="2933023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C00000"/>
                </a:solidFill>
                <a:ea typeface="Times New Roman"/>
                <a:cs typeface="B Zar"/>
              </a:rPr>
              <a:t>وابسته­های پسین</a:t>
            </a:r>
            <a:r>
              <a:rPr lang="en-US" sz="3600" dirty="0">
                <a:latin typeface="Calibri"/>
                <a:ea typeface="Calibri"/>
              </a:rPr>
              <a:t/>
            </a:r>
            <a:br>
              <a:rPr lang="en-US" sz="3600" dirty="0">
                <a:latin typeface="Calibri"/>
                <a:ea typeface="Calibri"/>
              </a:rPr>
            </a:br>
            <a:endParaRPr lang="en-US" dirty="0"/>
          </a:p>
        </p:txBody>
      </p:sp>
      <p:sp>
        <p:nvSpPr>
          <p:cNvPr id="3" name="Content Placeholder 2"/>
          <p:cNvSpPr>
            <a:spLocks noGrp="1"/>
          </p:cNvSpPr>
          <p:nvPr>
            <p:ph idx="1"/>
          </p:nvPr>
        </p:nvSpPr>
        <p:spPr>
          <a:xfrm>
            <a:off x="0" y="1028700"/>
            <a:ext cx="9144000" cy="4076436"/>
          </a:xfrm>
        </p:spPr>
        <p:txBody>
          <a:bodyPr/>
          <a:lstStyle/>
          <a:p>
            <a:pPr indent="0" algn="r" rtl="1">
              <a:spcBef>
                <a:spcPts val="600"/>
              </a:spcBef>
              <a:spcAft>
                <a:spcPts val="600"/>
              </a:spcAft>
              <a:buNone/>
            </a:pPr>
            <a:r>
              <a:rPr lang="fa-IR" sz="1800" b="1" dirty="0">
                <a:solidFill>
                  <a:srgbClr val="00B050"/>
                </a:solidFill>
                <a:ea typeface="Times New Roman"/>
                <a:cs typeface="B Nazanin" pitchFamily="2" charset="-78"/>
              </a:rPr>
              <a:t>1</a:t>
            </a:r>
            <a:r>
              <a:rPr lang="fa-IR" sz="1800" b="1" dirty="0" smtClean="0">
                <a:solidFill>
                  <a:srgbClr val="00B050"/>
                </a:solidFill>
                <a:ea typeface="Times New Roman"/>
                <a:cs typeface="B Nazanin" pitchFamily="2" charset="-78"/>
              </a:rPr>
              <a:t>- </a:t>
            </a:r>
            <a:r>
              <a:rPr lang="ar-SA" sz="1800" b="1" dirty="0" smtClean="0">
                <a:solidFill>
                  <a:srgbClr val="00B050"/>
                </a:solidFill>
                <a:ea typeface="Times New Roman"/>
                <a:cs typeface="B Nazanin" pitchFamily="2" charset="-78"/>
              </a:rPr>
              <a:t>مضاف </a:t>
            </a:r>
            <a:r>
              <a:rPr lang="ar-SA" sz="1800" b="1" dirty="0">
                <a:solidFill>
                  <a:srgbClr val="00B050"/>
                </a:solidFill>
                <a:ea typeface="Times New Roman"/>
                <a:cs typeface="B Nazanin" pitchFamily="2" charset="-78"/>
              </a:rPr>
              <a:t>الیه: اسم یا ضمیری که پس از نقش نمای اضافه می آید، مضاف الیه است. مضاف و </a:t>
            </a:r>
            <a:r>
              <a:rPr lang="ar-SA" sz="1800" b="1" dirty="0" smtClean="0">
                <a:solidFill>
                  <a:srgbClr val="00B050"/>
                </a:solidFill>
                <a:ea typeface="Times New Roman"/>
                <a:cs typeface="B Nazanin" pitchFamily="2" charset="-78"/>
              </a:rPr>
              <a:t>مضاف­الیه</a:t>
            </a:r>
            <a:r>
              <a:rPr lang="ar-SA" sz="1800" b="1" dirty="0">
                <a:solidFill>
                  <a:srgbClr val="00B050"/>
                </a:solidFill>
                <a:ea typeface="Times New Roman"/>
                <a:cs typeface="B Nazanin" pitchFamily="2" charset="-78"/>
              </a:rPr>
              <a:t>، ترکیب اضافی می </a:t>
            </a:r>
            <a:r>
              <a:rPr lang="ar-SA" sz="1800" b="1" dirty="0" smtClean="0">
                <a:solidFill>
                  <a:srgbClr val="00B050"/>
                </a:solidFill>
                <a:ea typeface="Times New Roman"/>
                <a:cs typeface="B Nazanin" pitchFamily="2" charset="-78"/>
              </a:rPr>
              <a:t>سازند</a:t>
            </a:r>
            <a:r>
              <a:rPr lang="fa-IR" sz="1800" b="1" dirty="0" smtClean="0">
                <a:solidFill>
                  <a:srgbClr val="00B050"/>
                </a:solidFill>
                <a:ea typeface="Times New Roman"/>
                <a:cs typeface="B Nazanin" pitchFamily="2" charset="-78"/>
              </a:rPr>
              <a:t>:   </a:t>
            </a:r>
            <a:r>
              <a:rPr lang="en-US" sz="2000" b="1" dirty="0">
                <a:solidFill>
                  <a:srgbClr val="FF0000"/>
                </a:solidFill>
                <a:ea typeface="Times New Roman"/>
                <a:cs typeface="B Nazanin" pitchFamily="2" charset="-78"/>
              </a:rPr>
              <a:t> </a:t>
            </a:r>
            <a:r>
              <a:rPr lang="ar-SA" sz="2000" b="1" dirty="0">
                <a:solidFill>
                  <a:srgbClr val="FF0000"/>
                </a:solidFill>
                <a:ea typeface="Times New Roman"/>
                <a:cs typeface="B Nazanin" pitchFamily="2" charset="-78"/>
              </a:rPr>
              <a:t>آغازِ </a:t>
            </a:r>
            <a:r>
              <a:rPr lang="ar-SA" sz="2000" b="1" u="sng" dirty="0">
                <a:solidFill>
                  <a:srgbClr val="FF0000"/>
                </a:solidFill>
                <a:ea typeface="Times New Roman"/>
                <a:cs typeface="B Nazanin" pitchFamily="2" charset="-78"/>
              </a:rPr>
              <a:t>قرنِ</a:t>
            </a:r>
            <a:r>
              <a:rPr lang="ar-SA" sz="2000" b="1" dirty="0">
                <a:solidFill>
                  <a:srgbClr val="FF0000"/>
                </a:solidFill>
                <a:ea typeface="Times New Roman"/>
                <a:cs typeface="B Nazanin" pitchFamily="2" charset="-78"/>
              </a:rPr>
              <a:t> </a:t>
            </a:r>
            <a:r>
              <a:rPr lang="ar-SA" sz="2000" b="1" u="sng" dirty="0" smtClean="0">
                <a:solidFill>
                  <a:srgbClr val="FF0000"/>
                </a:solidFill>
                <a:ea typeface="Times New Roman"/>
                <a:cs typeface="B Nazanin" pitchFamily="2" charset="-78"/>
              </a:rPr>
              <a:t>ما</a:t>
            </a:r>
            <a:endParaRPr lang="fa-IR" sz="1600" dirty="0" smtClean="0">
              <a:solidFill>
                <a:srgbClr val="FF0000"/>
              </a:solidFill>
              <a:latin typeface="Calibri"/>
              <a:ea typeface="Times New Roman"/>
              <a:cs typeface="B Nazanin" pitchFamily="2" charset="-78"/>
            </a:endParaRPr>
          </a:p>
          <a:p>
            <a:pPr indent="0" algn="r" rtl="1">
              <a:spcBef>
                <a:spcPts val="600"/>
              </a:spcBef>
              <a:spcAft>
                <a:spcPts val="600"/>
              </a:spcAft>
              <a:buNone/>
            </a:pPr>
            <a:r>
              <a:rPr lang="en-US" sz="1800" b="1" dirty="0">
                <a:solidFill>
                  <a:srgbClr val="00B050"/>
                </a:solidFill>
                <a:ea typeface="Times New Roman"/>
                <a:cs typeface="B Nazanin" pitchFamily="2" charset="-78"/>
              </a:rPr>
              <a:t> </a:t>
            </a:r>
            <a:r>
              <a:rPr lang="fa-IR" sz="1800" b="1" dirty="0">
                <a:solidFill>
                  <a:srgbClr val="00B050"/>
                </a:solidFill>
                <a:ea typeface="Times New Roman"/>
                <a:cs typeface="B Nazanin" pitchFamily="2" charset="-78"/>
              </a:rPr>
              <a:t>۲-</a:t>
            </a:r>
            <a:r>
              <a:rPr lang="ar-SA" sz="1800" b="1" dirty="0">
                <a:solidFill>
                  <a:srgbClr val="00B050"/>
                </a:solidFill>
                <a:ea typeface="Times New Roman"/>
                <a:cs typeface="B Nazanin" pitchFamily="2" charset="-78"/>
              </a:rPr>
              <a:t>صفت شمارشی ترتیبی:  شامل اعدادی که در پایان آن ها (-ُم ) افزوده می­شود</a:t>
            </a:r>
            <a:r>
              <a:rPr lang="ar-SA" sz="1800" b="1" dirty="0">
                <a:solidFill>
                  <a:srgbClr val="00B050"/>
                </a:solidFill>
                <a:latin typeface="Calibri"/>
                <a:ea typeface="Times New Roman"/>
                <a:cs typeface="B Nazanin" pitchFamily="2" charset="-78"/>
              </a:rPr>
              <a:t> :</a:t>
            </a:r>
            <a:r>
              <a:rPr lang="ar-SA" sz="1800" b="1" dirty="0">
                <a:solidFill>
                  <a:srgbClr val="00B050"/>
                </a:solidFill>
                <a:ea typeface="Times New Roman"/>
                <a:cs typeface="B Nazanin" pitchFamily="2" charset="-78"/>
              </a:rPr>
              <a:t> </a:t>
            </a:r>
            <a:r>
              <a:rPr lang="ar-SA" sz="1800" b="1" dirty="0">
                <a:solidFill>
                  <a:srgbClr val="00B050"/>
                </a:solidFill>
                <a:latin typeface="Calibri"/>
                <a:ea typeface="Times New Roman"/>
                <a:cs typeface="B Nazanin" pitchFamily="2" charset="-78"/>
              </a:rPr>
              <a:t> </a:t>
            </a:r>
            <a:r>
              <a:rPr lang="ar-SA" sz="1800" b="1" dirty="0">
                <a:solidFill>
                  <a:srgbClr val="00B050"/>
                </a:solidFill>
                <a:ea typeface="Times New Roman"/>
                <a:cs typeface="B Nazanin" pitchFamily="2" charset="-78"/>
              </a:rPr>
              <a:t> </a:t>
            </a:r>
            <a:r>
              <a:rPr lang="ar-SA" sz="1800" b="1" dirty="0">
                <a:solidFill>
                  <a:srgbClr val="00B050"/>
                </a:solidFill>
                <a:latin typeface="Calibri"/>
                <a:ea typeface="Times New Roman"/>
                <a:cs typeface="B Nazanin" pitchFamily="2" charset="-78"/>
              </a:rPr>
              <a:t> </a:t>
            </a:r>
            <a:r>
              <a:rPr lang="ar-SA" sz="2000" b="1" dirty="0">
                <a:solidFill>
                  <a:srgbClr val="FF0000"/>
                </a:solidFill>
                <a:ea typeface="Times New Roman"/>
                <a:cs typeface="B Nazanin" pitchFamily="2" charset="-78"/>
              </a:rPr>
              <a:t>کلاس </a:t>
            </a:r>
            <a:r>
              <a:rPr lang="ar-SA" sz="2000" b="1" u="sng" dirty="0">
                <a:solidFill>
                  <a:srgbClr val="FF0000"/>
                </a:solidFill>
                <a:ea typeface="Times New Roman"/>
                <a:cs typeface="B Nazanin" pitchFamily="2" charset="-78"/>
              </a:rPr>
              <a:t>نهم</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a:t>
            </a:r>
            <a:r>
              <a:rPr lang="ar-SA" sz="2000" b="1" dirty="0">
                <a:solidFill>
                  <a:srgbClr val="FF0000"/>
                </a:solidFill>
                <a:ea typeface="Times New Roman"/>
                <a:cs typeface="B Nazanin" pitchFamily="2" charset="-78"/>
              </a:rPr>
              <a:t> </a:t>
            </a:r>
            <a:r>
              <a:rPr lang="fa-IR" sz="2000" b="1" dirty="0" smtClean="0">
                <a:solidFill>
                  <a:srgbClr val="FF0000"/>
                </a:solidFill>
                <a:ea typeface="Times New Roman"/>
                <a:cs typeface="B Nazanin" pitchFamily="2" charset="-78"/>
              </a:rPr>
              <a:t> </a:t>
            </a:r>
            <a:r>
              <a:rPr lang="ar-SA" sz="2000" b="1" dirty="0" smtClean="0">
                <a:solidFill>
                  <a:srgbClr val="FF0000"/>
                </a:solidFill>
                <a:ea typeface="Times New Roman"/>
                <a:cs typeface="B Nazanin" pitchFamily="2" charset="-78"/>
              </a:rPr>
              <a:t>نفر </a:t>
            </a:r>
            <a:r>
              <a:rPr lang="ar-SA" sz="2000" b="1" u="sng" dirty="0">
                <a:solidFill>
                  <a:srgbClr val="FF0000"/>
                </a:solidFill>
                <a:ea typeface="Times New Roman"/>
                <a:cs typeface="B Nazanin" pitchFamily="2" charset="-78"/>
              </a:rPr>
              <a:t>پنجم</a:t>
            </a:r>
            <a:endParaRPr lang="en-US" sz="1600" dirty="0">
              <a:solidFill>
                <a:srgbClr val="FF0000"/>
              </a:solidFill>
              <a:latin typeface="Calibri"/>
              <a:ea typeface="Calibri"/>
              <a:cs typeface="B Nazanin" pitchFamily="2" charset="-78"/>
            </a:endParaRPr>
          </a:p>
          <a:p>
            <a:pPr indent="0" algn="r" rtl="1">
              <a:spcBef>
                <a:spcPts val="600"/>
              </a:spcBef>
              <a:spcAft>
                <a:spcPts val="600"/>
              </a:spcAft>
              <a:buNone/>
            </a:pPr>
            <a:r>
              <a:rPr lang="fa-IR" sz="1800" b="1" dirty="0">
                <a:solidFill>
                  <a:srgbClr val="00B050"/>
                </a:solidFill>
                <a:ea typeface="Times New Roman"/>
                <a:cs typeface="B Nazanin" pitchFamily="2" charset="-78"/>
              </a:rPr>
              <a:t>3</a:t>
            </a:r>
            <a:r>
              <a:rPr lang="fa-IR" sz="1800" b="1" dirty="0" smtClean="0">
                <a:solidFill>
                  <a:srgbClr val="00B050"/>
                </a:solidFill>
                <a:ea typeface="Times New Roman"/>
                <a:cs typeface="B Nazanin" pitchFamily="2" charset="-78"/>
              </a:rPr>
              <a:t>-</a:t>
            </a:r>
            <a:r>
              <a:rPr lang="ar-SA" sz="1800" b="1" dirty="0">
                <a:solidFill>
                  <a:srgbClr val="00B050"/>
                </a:solidFill>
                <a:ea typeface="Times New Roman"/>
                <a:cs typeface="B Nazanin" pitchFamily="2" charset="-78"/>
              </a:rPr>
              <a:t>صفت بیانی: صفتی است که هسته را توصیف </a:t>
            </a:r>
            <a:r>
              <a:rPr lang="ar-SA" sz="1800" b="1" dirty="0" smtClean="0">
                <a:solidFill>
                  <a:srgbClr val="00B050"/>
                </a:solidFill>
                <a:ea typeface="Times New Roman"/>
                <a:cs typeface="B Nazanin" pitchFamily="2" charset="-78"/>
              </a:rPr>
              <a:t>می­کند</a:t>
            </a:r>
            <a:r>
              <a:rPr lang="fa-IR" sz="1800" b="1" dirty="0" smtClean="0">
                <a:solidFill>
                  <a:srgbClr val="00B050"/>
                </a:solidFill>
                <a:ea typeface="Times New Roman"/>
                <a:cs typeface="B Nazanin" pitchFamily="2" charset="-78"/>
              </a:rPr>
              <a:t>.</a:t>
            </a:r>
            <a:endParaRPr lang="en-US" sz="1400" dirty="0">
              <a:latin typeface="Calibri"/>
              <a:ea typeface="Calibri"/>
              <a:cs typeface="B Nazanin" pitchFamily="2" charset="-78"/>
            </a:endParaRPr>
          </a:p>
          <a:p>
            <a:pPr indent="0" algn="r" rtl="1">
              <a:spcBef>
                <a:spcPts val="600"/>
              </a:spcBef>
              <a:spcAft>
                <a:spcPts val="600"/>
              </a:spcAft>
              <a:tabLst>
                <a:tab pos="3533775" algn="l"/>
                <a:tab pos="6227445" algn="r"/>
              </a:tabLst>
            </a:pPr>
            <a:r>
              <a:rPr lang="en-US" sz="1800" b="1" dirty="0">
                <a:solidFill>
                  <a:srgbClr val="00B050"/>
                </a:solidFill>
                <a:ea typeface="Times New Roman"/>
                <a:cs typeface="B Nazanin" pitchFamily="2" charset="-78"/>
              </a:rPr>
              <a:t>	 </a:t>
            </a:r>
            <a:r>
              <a:rPr lang="ar-SA" sz="2000" b="1" dirty="0">
                <a:solidFill>
                  <a:srgbClr val="FF0000"/>
                </a:solidFill>
                <a:ea typeface="Times New Roman"/>
                <a:cs typeface="B Nazanin" pitchFamily="2" charset="-78"/>
              </a:rPr>
              <a:t>قرن هفتم </a:t>
            </a:r>
            <a:r>
              <a:rPr lang="ar-SA" sz="2000" b="1" u="sng" dirty="0">
                <a:solidFill>
                  <a:srgbClr val="FF0000"/>
                </a:solidFill>
                <a:ea typeface="Times New Roman"/>
                <a:cs typeface="B Nazanin" pitchFamily="2" charset="-78"/>
              </a:rPr>
              <a:t>هجری</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a:t>
            </a:r>
            <a:r>
              <a:rPr lang="ar-SA" sz="2000" b="1" dirty="0">
                <a:solidFill>
                  <a:srgbClr val="FF0000"/>
                </a:solidFill>
                <a:latin typeface="Calibri"/>
                <a:ea typeface="Times New Roman"/>
                <a:cs typeface="B Nazanin" pitchFamily="2" charset="-78"/>
              </a:rPr>
              <a:t> </a:t>
            </a:r>
            <a:r>
              <a:rPr lang="ar-SA" sz="2000" b="1" dirty="0">
                <a:solidFill>
                  <a:srgbClr val="FF0000"/>
                </a:solidFill>
                <a:ea typeface="Times New Roman"/>
                <a:cs typeface="B Nazanin" pitchFamily="2" charset="-78"/>
              </a:rPr>
              <a:t> کتاب </a:t>
            </a:r>
            <a:r>
              <a:rPr lang="ar-SA" sz="2000" b="1" u="sng" dirty="0">
                <a:solidFill>
                  <a:srgbClr val="FF0000"/>
                </a:solidFill>
                <a:ea typeface="Times New Roman"/>
                <a:cs typeface="B Nazanin" pitchFamily="2" charset="-78"/>
              </a:rPr>
              <a:t>خواندنی</a:t>
            </a:r>
            <a:endParaRPr lang="en-US" sz="1600" dirty="0">
              <a:solidFill>
                <a:srgbClr val="FF0000"/>
              </a:solidFill>
              <a:latin typeface="Calibri"/>
              <a:ea typeface="Calibri"/>
              <a:cs typeface="B Nazanin" pitchFamily="2" charset="-78"/>
            </a:endParaRPr>
          </a:p>
          <a:p>
            <a:pPr indent="0" algn="r" rtl="1">
              <a:spcBef>
                <a:spcPts val="600"/>
              </a:spcBef>
              <a:spcAft>
                <a:spcPts val="600"/>
              </a:spcAft>
            </a:pPr>
            <a:r>
              <a:rPr lang="en-US" sz="1800" b="1" dirty="0">
                <a:solidFill>
                  <a:srgbClr val="FF0000"/>
                </a:solidFill>
                <a:ea typeface="Times New Roman"/>
                <a:cs typeface="B Nazanin" pitchFamily="2" charset="-78"/>
              </a:rPr>
              <a:t> </a:t>
            </a:r>
            <a:r>
              <a:rPr lang="ar-SA" sz="1800" b="1" dirty="0">
                <a:solidFill>
                  <a:srgbClr val="FF0000"/>
                </a:solidFill>
                <a:ea typeface="Times New Roman"/>
                <a:cs typeface="B Nazanin" pitchFamily="2" charset="-78"/>
              </a:rPr>
              <a:t>نکته: پس از نقش نمای اضافه، همیشه وابستۀ پسین می­آید و هسته، هیچ گاه پس از نقش نمای اضافه نمی­آید. به عبارتی می‌توان گفت: در یک گروه اسمی، اولین واژه‌ای که نقش نمای اضافه دارد، هسته است و واژه‌های پس از آن، وابسته.</a:t>
            </a:r>
            <a:endParaRPr lang="en-US" sz="1400" dirty="0">
              <a:solidFill>
                <a:srgbClr val="FF0000"/>
              </a:solidFill>
              <a:latin typeface="Calibri"/>
              <a:ea typeface="Calibri"/>
              <a:cs typeface="B Nazanin" pitchFamily="2" charset="-78"/>
            </a:endParaRPr>
          </a:p>
          <a:p>
            <a:pPr indent="0" algn="r" rtl="1">
              <a:spcBef>
                <a:spcPts val="600"/>
              </a:spcBef>
              <a:spcAft>
                <a:spcPts val="600"/>
              </a:spcAft>
            </a:pPr>
            <a:r>
              <a:rPr lang="en-US" sz="2000" b="1" dirty="0">
                <a:solidFill>
                  <a:srgbClr val="00B050"/>
                </a:solidFill>
                <a:ea typeface="Times New Roman"/>
                <a:cs typeface="B Nazanin" pitchFamily="2" charset="-78"/>
              </a:rPr>
              <a:t> </a:t>
            </a:r>
            <a:r>
              <a:rPr lang="ar-SA" sz="2000" b="1" dirty="0">
                <a:solidFill>
                  <a:srgbClr val="00B050"/>
                </a:solidFill>
                <a:ea typeface="Times New Roman"/>
                <a:cs typeface="B Nazanin" pitchFamily="2" charset="-78"/>
              </a:rPr>
              <a:t>این دو </a:t>
            </a:r>
            <a:r>
              <a:rPr lang="ar-SA" sz="2000" b="1" u="sng" dirty="0">
                <a:solidFill>
                  <a:srgbClr val="00B050"/>
                </a:solidFill>
                <a:ea typeface="Times New Roman"/>
                <a:cs typeface="B Nazanin" pitchFamily="2" charset="-78"/>
              </a:rPr>
              <a:t>شهر</a:t>
            </a:r>
            <a:r>
              <a:rPr lang="ar-SA" sz="2000" b="1" dirty="0">
                <a:solidFill>
                  <a:srgbClr val="00B050"/>
                </a:solidFill>
                <a:ea typeface="Times New Roman"/>
                <a:cs typeface="B Nazanin" pitchFamily="2" charset="-78"/>
              </a:rPr>
              <a:t>ِ زیبایِ شمالِ </a:t>
            </a:r>
            <a:r>
              <a:rPr lang="ar-SA" sz="2000" b="1" dirty="0" smtClean="0">
                <a:solidFill>
                  <a:srgbClr val="00B050"/>
                </a:solidFill>
                <a:ea typeface="Times New Roman"/>
                <a:cs typeface="B Nazanin" pitchFamily="2" charset="-78"/>
              </a:rPr>
              <a:t>کشورِ</a:t>
            </a:r>
            <a:r>
              <a:rPr lang="ar-SA" sz="1600" b="1" dirty="0">
                <a:solidFill>
                  <a:srgbClr val="00B050"/>
                </a:solidFill>
                <a:ea typeface="Times New Roman"/>
                <a:cs typeface="B Nazanin" pitchFamily="2" charset="-78"/>
              </a:rPr>
              <a:t>ما </a:t>
            </a:r>
            <a:endParaRPr lang="en-US" sz="1600" dirty="0">
              <a:latin typeface="Calibri"/>
              <a:ea typeface="Calibri"/>
              <a:cs typeface="B Nazanin" pitchFamily="2" charset="-78"/>
            </a:endParaRPr>
          </a:p>
          <a:p>
            <a:pPr indent="0" algn="r" rtl="1">
              <a:spcBef>
                <a:spcPts val="600"/>
              </a:spcBef>
              <a:spcAft>
                <a:spcPts val="600"/>
              </a:spcAft>
            </a:pPr>
            <a:endParaRPr lang="en-US" sz="1800" dirty="0">
              <a:cs typeface="B Nazanin" pitchFamily="2" charset="-78"/>
            </a:endParaRPr>
          </a:p>
        </p:txBody>
      </p:sp>
    </p:spTree>
    <p:extLst>
      <p:ext uri="{BB962C8B-B14F-4D97-AF65-F5344CB8AC3E}">
        <p14:creationId xmlns:p14="http://schemas.microsoft.com/office/powerpoint/2010/main" xmlns="" val="1646905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418835"/>
          </a:xfrm>
          <a:ln>
            <a:solidFill>
              <a:schemeClr val="bg1"/>
            </a:solidFill>
          </a:ln>
        </p:spPr>
        <p:txBody>
          <a:bodyPr/>
          <a:lstStyle/>
          <a:p>
            <a:pPr algn="r"/>
            <a:r>
              <a:rPr lang="fa-IR" b="1" dirty="0" smtClean="0">
                <a:solidFill>
                  <a:schemeClr val="accent6">
                    <a:lumMod val="50000"/>
                  </a:schemeClr>
                </a:solidFill>
                <a:effectLst>
                  <a:outerShdw blurRad="38100" dist="38100" dir="2700000" algn="tl">
                    <a:srgbClr val="000000">
                      <a:alpha val="43137"/>
                    </a:srgbClr>
                  </a:outerShdw>
                </a:effectLst>
                <a:ea typeface="Times New Roman"/>
                <a:cs typeface="B Titr" pitchFamily="2" charset="-78"/>
              </a:rPr>
              <a:t>نوشتن</a:t>
            </a:r>
            <a:endParaRPr lang="en-US" b="1" dirty="0">
              <a:solidFill>
                <a:schemeClr val="accent6">
                  <a:lumMod val="50000"/>
                </a:schemeClr>
              </a:solidFill>
              <a:effectLst>
                <a:outerShdw blurRad="38100" dist="38100" dir="2700000" algn="tl">
                  <a:srgbClr val="000000">
                    <a:alpha val="43137"/>
                  </a:srgbClr>
                </a:outerShdw>
              </a:effectLst>
              <a:highlight>
                <a:srgbClr val="FFFF00"/>
              </a:highlight>
              <a:ea typeface="Times New Roman"/>
              <a:cs typeface="B Titr" pitchFamily="2" charset="-78"/>
            </a:endParaRPr>
          </a:p>
        </p:txBody>
      </p:sp>
      <p:sp>
        <p:nvSpPr>
          <p:cNvPr id="3" name="Content Placeholder 2"/>
          <p:cNvSpPr>
            <a:spLocks noGrp="1"/>
          </p:cNvSpPr>
          <p:nvPr>
            <p:ph idx="1"/>
          </p:nvPr>
        </p:nvSpPr>
        <p:spPr>
          <a:xfrm>
            <a:off x="152400" y="952500"/>
            <a:ext cx="8763000" cy="4419600"/>
          </a:xfrm>
          <a:ln>
            <a:solidFill>
              <a:schemeClr val="accent1">
                <a:lumMod val="50000"/>
              </a:schemeClr>
            </a:solidFill>
          </a:ln>
        </p:spPr>
        <p:txBody>
          <a:bodyPr/>
          <a:lstStyle/>
          <a:p>
            <a:pPr marL="0" indent="0" algn="r" rtl="1">
              <a:spcBef>
                <a:spcPts val="600"/>
              </a:spcBef>
              <a:spcAft>
                <a:spcPts val="600"/>
              </a:spcAft>
              <a:buNone/>
            </a:pPr>
            <a:r>
              <a:rPr lang="fa-IR" sz="1800" b="1" dirty="0">
                <a:solidFill>
                  <a:srgbClr val="7030A0"/>
                </a:solidFill>
                <a:highlight>
                  <a:srgbClr val="FFFF00"/>
                </a:highlight>
                <a:ea typeface="Times New Roman"/>
                <a:cs typeface="B Nazanin" pitchFamily="2" charset="-78"/>
              </a:rPr>
              <a:t>1</a:t>
            </a:r>
            <a:r>
              <a:rPr lang="ar-SA" sz="1800" b="1" dirty="0" smtClean="0">
                <a:solidFill>
                  <a:srgbClr val="7030A0"/>
                </a:solidFill>
                <a:highlight>
                  <a:srgbClr val="FFFF00"/>
                </a:highlight>
                <a:ea typeface="Times New Roman"/>
                <a:cs typeface="B Nazanin" pitchFamily="2" charset="-78"/>
              </a:rPr>
              <a:t>-مترادف </a:t>
            </a:r>
            <a:r>
              <a:rPr lang="ar-SA" sz="1800" b="1" dirty="0">
                <a:solidFill>
                  <a:srgbClr val="7030A0"/>
                </a:solidFill>
                <a:highlight>
                  <a:srgbClr val="FFFF00"/>
                </a:highlight>
                <a:ea typeface="Times New Roman"/>
                <a:cs typeface="B Nazanin" pitchFamily="2" charset="-78"/>
              </a:rPr>
              <a:t>واژه­های زیر را از متن درس بیابید و بنویسید.</a:t>
            </a:r>
            <a:endParaRPr lang="en-US" sz="1400" dirty="0">
              <a:latin typeface="Calibri"/>
              <a:ea typeface="Calibri"/>
              <a:cs typeface="B Nazanin" pitchFamily="2" charset="-78"/>
            </a:endParaRPr>
          </a:p>
          <a:p>
            <a:pPr marL="0" indent="0" algn="r" rtl="1">
              <a:spcBef>
                <a:spcPts val="600"/>
              </a:spcBef>
              <a:spcAft>
                <a:spcPts val="600"/>
              </a:spcAft>
              <a:buNone/>
            </a:pPr>
            <a:r>
              <a:rPr lang="ar-SA" sz="1600" b="1" dirty="0">
                <a:ea typeface="Times New Roman"/>
                <a:cs typeface="B Nazanin" pitchFamily="2" charset="-78"/>
              </a:rPr>
              <a:t>سرگشته (</a:t>
            </a:r>
            <a:r>
              <a:rPr lang="ar-SA" sz="1600" b="1" dirty="0">
                <a:solidFill>
                  <a:srgbClr val="FF0000"/>
                </a:solidFill>
                <a:ea typeface="Times New Roman"/>
                <a:cs typeface="B Nazanin" pitchFamily="2" charset="-78"/>
              </a:rPr>
              <a:t>مدهوش</a:t>
            </a:r>
            <a:r>
              <a:rPr lang="ar-SA" sz="1600" b="1" dirty="0">
                <a:ea typeface="Times New Roman"/>
                <a:cs typeface="B Nazanin" pitchFamily="2" charset="-78"/>
              </a:rPr>
              <a:t>)، رنگین­کمان( </a:t>
            </a:r>
            <a:r>
              <a:rPr lang="ar-SA" sz="1600" b="1" dirty="0">
                <a:solidFill>
                  <a:srgbClr val="FF0000"/>
                </a:solidFill>
                <a:ea typeface="Times New Roman"/>
                <a:cs typeface="B Nazanin" pitchFamily="2" charset="-78"/>
              </a:rPr>
              <a:t>قوس قزح</a:t>
            </a:r>
            <a:r>
              <a:rPr lang="ar-SA" sz="1600" b="1" dirty="0">
                <a:ea typeface="Times New Roman"/>
                <a:cs typeface="B Nazanin" pitchFamily="2" charset="-78"/>
              </a:rPr>
              <a:t>)، آفرینش (</a:t>
            </a:r>
            <a:r>
              <a:rPr lang="ar-SA" sz="1600" b="1" dirty="0">
                <a:solidFill>
                  <a:srgbClr val="FF0000"/>
                </a:solidFill>
                <a:ea typeface="Times New Roman"/>
                <a:cs typeface="B Nazanin" pitchFamily="2" charset="-78"/>
              </a:rPr>
              <a:t>صنع</a:t>
            </a:r>
            <a:r>
              <a:rPr lang="ar-SA" sz="1600" b="1" dirty="0">
                <a:ea typeface="Times New Roman"/>
                <a:cs typeface="B Nazanin" pitchFamily="2" charset="-78"/>
              </a:rPr>
              <a:t>)، تخت (</a:t>
            </a:r>
            <a:r>
              <a:rPr lang="ar-SA" sz="1600" b="1" dirty="0">
                <a:solidFill>
                  <a:srgbClr val="FF0000"/>
                </a:solidFill>
                <a:ea typeface="Times New Roman"/>
                <a:cs typeface="B Nazanin" pitchFamily="2" charset="-78"/>
              </a:rPr>
              <a:t>سریر</a:t>
            </a:r>
            <a:r>
              <a:rPr lang="ar-SA" sz="1600" b="1" dirty="0">
                <a:ea typeface="Times New Roman"/>
                <a:cs typeface="B Nazanin" pitchFamily="2" charset="-78"/>
              </a:rPr>
              <a:t>)، ابر(</a:t>
            </a:r>
            <a:r>
              <a:rPr lang="ar-SA" sz="1600" b="1" dirty="0">
                <a:solidFill>
                  <a:srgbClr val="FF0000"/>
                </a:solidFill>
                <a:ea typeface="Times New Roman"/>
                <a:cs typeface="B Nazanin" pitchFamily="2" charset="-78"/>
              </a:rPr>
              <a:t>میغ</a:t>
            </a:r>
            <a:r>
              <a:rPr lang="ar-SA" sz="1600" b="1" dirty="0">
                <a:ea typeface="Times New Roman"/>
                <a:cs typeface="B Nazanin" pitchFamily="2" charset="-78"/>
              </a:rPr>
              <a:t>)، فرش (</a:t>
            </a:r>
            <a:r>
              <a:rPr lang="ar-SA" sz="1600" b="1" dirty="0">
                <a:solidFill>
                  <a:srgbClr val="FF0000"/>
                </a:solidFill>
                <a:ea typeface="Times New Roman"/>
                <a:cs typeface="B Nazanin" pitchFamily="2" charset="-78"/>
              </a:rPr>
              <a:t>بساط</a:t>
            </a:r>
            <a:r>
              <a:rPr lang="ar-SA" sz="1600" b="1" dirty="0">
                <a:ea typeface="Times New Roman"/>
                <a:cs typeface="B Nazanin" pitchFamily="2" charset="-78"/>
              </a:rPr>
              <a:t>)، شناخت (</a:t>
            </a:r>
            <a:r>
              <a:rPr lang="ar-SA" sz="1600" b="1" dirty="0">
                <a:solidFill>
                  <a:srgbClr val="FF0000"/>
                </a:solidFill>
                <a:ea typeface="Times New Roman"/>
                <a:cs typeface="B Nazanin" pitchFamily="2" charset="-78"/>
              </a:rPr>
              <a:t>معرفت</a:t>
            </a:r>
            <a:r>
              <a:rPr lang="ar-SA" sz="1600" b="1" dirty="0">
                <a:ea typeface="Times New Roman"/>
                <a:cs typeface="B Nazanin" pitchFamily="2" charset="-78"/>
              </a:rPr>
              <a:t>)</a:t>
            </a:r>
            <a:endParaRPr lang="en-US" sz="1200" dirty="0">
              <a:latin typeface="Calibri"/>
              <a:ea typeface="Calibri"/>
              <a:cs typeface="B Nazanin" pitchFamily="2" charset="-78"/>
            </a:endParaRPr>
          </a:p>
          <a:p>
            <a:pPr marL="0" indent="0" algn="r" rtl="1">
              <a:spcBef>
                <a:spcPts val="600"/>
              </a:spcBef>
              <a:spcAft>
                <a:spcPts val="600"/>
              </a:spcAft>
              <a:buNone/>
            </a:pPr>
            <a:r>
              <a:rPr lang="fa-IR" sz="1800" b="1" dirty="0" smtClean="0">
                <a:solidFill>
                  <a:srgbClr val="7030A0"/>
                </a:solidFill>
                <a:highlight>
                  <a:srgbClr val="FFFF00"/>
                </a:highlight>
                <a:ea typeface="Times New Roman"/>
                <a:cs typeface="B Nazanin" pitchFamily="2" charset="-78"/>
              </a:rPr>
              <a:t>2</a:t>
            </a:r>
            <a:r>
              <a:rPr lang="ar-SA" sz="1800" b="1" dirty="0" smtClean="0">
                <a:solidFill>
                  <a:srgbClr val="7030A0"/>
                </a:solidFill>
                <a:highlight>
                  <a:srgbClr val="FFFF00"/>
                </a:highlight>
                <a:ea typeface="Times New Roman"/>
                <a:cs typeface="B Nazanin" pitchFamily="2" charset="-78"/>
              </a:rPr>
              <a:t>-در </a:t>
            </a:r>
            <a:r>
              <a:rPr lang="ar-SA" sz="1800" b="1" dirty="0">
                <a:solidFill>
                  <a:srgbClr val="7030A0"/>
                </a:solidFill>
                <a:highlight>
                  <a:srgbClr val="FFFF00"/>
                </a:highlight>
                <a:ea typeface="Times New Roman"/>
                <a:cs typeface="B Nazanin" pitchFamily="2" charset="-78"/>
              </a:rPr>
              <a:t>عبارت­های زیر، هسته و نوع وابسته­ها را مشخّص کنید.</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ea typeface="Times New Roman"/>
                <a:cs typeface="B Nazanin" pitchFamily="2" charset="-78"/>
              </a:rPr>
              <a:t>الف) سنگ سخت و آب­های لطیف</a:t>
            </a:r>
            <a:r>
              <a:rPr lang="ar-SA" sz="1800" b="1" dirty="0">
                <a:solidFill>
                  <a:srgbClr val="FF0000"/>
                </a:solidFill>
                <a:ea typeface="Times New Roman"/>
                <a:cs typeface="B Nazanin" pitchFamily="2" charset="-78"/>
              </a:rPr>
              <a:t>(سنگ، هسته - سخت، صفت بیانی- آب، هسته - لطیف، صفت بیانی)</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ea typeface="Times New Roman"/>
                <a:cs typeface="B Nazanin" pitchFamily="2" charset="-78"/>
              </a:rPr>
              <a:t>ب) این همه آیات </a:t>
            </a:r>
            <a:r>
              <a:rPr lang="ar-SA" sz="1800" b="1" dirty="0">
                <a:solidFill>
                  <a:srgbClr val="FF0000"/>
                </a:solidFill>
                <a:ea typeface="Times New Roman"/>
                <a:cs typeface="B Nazanin" pitchFamily="2" charset="-78"/>
              </a:rPr>
              <a:t>(آیات، هسته </a:t>
            </a:r>
            <a:r>
              <a:rPr lang="ar-SA" sz="1800" b="1" dirty="0">
                <a:solidFill>
                  <a:srgbClr val="FF0000"/>
                </a:solidFill>
                <a:latin typeface="Calibri"/>
                <a:ea typeface="Times New Roman"/>
                <a:cs typeface="B Nazanin" pitchFamily="2" charset="-78"/>
              </a:rPr>
              <a:t>–</a:t>
            </a:r>
            <a:r>
              <a:rPr lang="ar-SA" sz="1800" b="1" dirty="0">
                <a:solidFill>
                  <a:srgbClr val="FF0000"/>
                </a:solidFill>
                <a:ea typeface="Times New Roman"/>
                <a:cs typeface="B Nazanin" pitchFamily="2" charset="-78"/>
              </a:rPr>
              <a:t> این، صفت اشاره - همه، صفت مبهم)</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ea typeface="Times New Roman"/>
                <a:cs typeface="B Nazanin" pitchFamily="2" charset="-78"/>
              </a:rPr>
              <a:t>ج) چه خلقت شگفت­انگیزی! </a:t>
            </a:r>
            <a:r>
              <a:rPr lang="ar-SA" sz="1800" b="1" dirty="0">
                <a:solidFill>
                  <a:srgbClr val="FF0000"/>
                </a:solidFill>
                <a:ea typeface="Times New Roman"/>
                <a:cs typeface="B Nazanin" pitchFamily="2" charset="-78"/>
              </a:rPr>
              <a:t>( خلقت، هسته - چه، صفت تعجّبی - شگفت­انگیز صفت بیانی)</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ea typeface="Times New Roman"/>
                <a:cs typeface="B Nazanin" pitchFamily="2" charset="-78"/>
              </a:rPr>
              <a:t>د) کدام مستمع آگاه است؟ </a:t>
            </a:r>
            <a:r>
              <a:rPr lang="ar-SA" sz="1800" b="1" dirty="0">
                <a:solidFill>
                  <a:srgbClr val="FF0000"/>
                </a:solidFill>
                <a:ea typeface="Times New Roman"/>
                <a:cs typeface="B Nazanin" pitchFamily="2" charset="-78"/>
              </a:rPr>
              <a:t>(مستمع، هسته - کدام صفت پرسشی) (آگاه، هسته</a:t>
            </a:r>
            <a:r>
              <a:rPr lang="ar-SA" sz="1800" b="1" dirty="0" smtClean="0">
                <a:solidFill>
                  <a:srgbClr val="FF0000"/>
                </a:solidFill>
                <a:ea typeface="Times New Roman"/>
                <a:cs typeface="B Nazanin" pitchFamily="2" charset="-78"/>
              </a:rPr>
              <a:t>)</a:t>
            </a:r>
            <a:endParaRPr lang="fa-IR" sz="1800" b="1" dirty="0" smtClean="0">
              <a:solidFill>
                <a:srgbClr val="FF0000"/>
              </a:solidFill>
              <a:ea typeface="Times New Roman"/>
              <a:cs typeface="B Nazanin" pitchFamily="2" charset="-78"/>
            </a:endParaRPr>
          </a:p>
          <a:p>
            <a:pPr marL="0" indent="0" algn="r" rtl="1">
              <a:spcBef>
                <a:spcPts val="600"/>
              </a:spcBef>
              <a:spcAft>
                <a:spcPts val="600"/>
              </a:spcAft>
              <a:buNone/>
            </a:pPr>
            <a:r>
              <a:rPr lang="ar-SA" sz="1800" b="1" dirty="0" smtClean="0">
                <a:solidFill>
                  <a:srgbClr val="7030A0"/>
                </a:solidFill>
                <a:highlight>
                  <a:srgbClr val="FFFF00"/>
                </a:highlight>
                <a:ea typeface="Times New Roman"/>
                <a:cs typeface="B Nazanin" pitchFamily="2" charset="-78"/>
              </a:rPr>
              <a:t>3-پیام </a:t>
            </a:r>
            <a:r>
              <a:rPr lang="ar-SA" sz="1800" b="1" dirty="0">
                <a:solidFill>
                  <a:srgbClr val="7030A0"/>
                </a:solidFill>
                <a:highlight>
                  <a:srgbClr val="FFFF00"/>
                </a:highlight>
                <a:ea typeface="Times New Roman"/>
                <a:cs typeface="B Nazanin" pitchFamily="2" charset="-78"/>
              </a:rPr>
              <a:t>متن زیر را بنویسید.</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ea typeface="Times New Roman"/>
                <a:cs typeface="B Nazanin" pitchFamily="2" charset="-78"/>
              </a:rPr>
              <a:t>«</a:t>
            </a:r>
            <a:r>
              <a:rPr lang="ar-SA" sz="1800" dirty="0">
                <a:latin typeface="Calibri"/>
                <a:ea typeface="Calibri"/>
                <a:cs typeface="B Nazanin" pitchFamily="2" charset="-78"/>
              </a:rPr>
              <a:t> </a:t>
            </a:r>
            <a:r>
              <a:rPr lang="ar-SA" sz="1800" b="1" dirty="0">
                <a:ea typeface="Times New Roman"/>
                <a:cs typeface="B Nazanin" pitchFamily="2" charset="-78"/>
              </a:rPr>
              <a:t>این عالَم، خانۀ خداست؛ چراغِ وی ماه است و شعلۀ وی آفتاب  و تو از عجایب این، غافل؛ که خانه بس بزرگ است و چشم تو بس مختصر .</a:t>
            </a:r>
            <a:endParaRPr lang="en-US" sz="1400" dirty="0">
              <a:latin typeface="Calibri"/>
              <a:ea typeface="Calibri"/>
              <a:cs typeface="B Nazanin" pitchFamily="2" charset="-78"/>
            </a:endParaRPr>
          </a:p>
          <a:p>
            <a:pPr marL="0" indent="0" algn="r" rtl="1">
              <a:spcBef>
                <a:spcPts val="600"/>
              </a:spcBef>
              <a:spcAft>
                <a:spcPts val="600"/>
              </a:spcAft>
              <a:buNone/>
            </a:pPr>
            <a:r>
              <a:rPr lang="ar-SA" sz="1800" b="1" dirty="0">
                <a:solidFill>
                  <a:srgbClr val="FF0000"/>
                </a:solidFill>
                <a:ea typeface="Times New Roman"/>
                <a:cs typeface="B Nazanin" pitchFamily="2" charset="-78"/>
              </a:rPr>
              <a:t>عالم خلقت، آفریدۀ خداوند است . این جهان بسیار بزرگ است و تو قادر به شناخت آن نیستی.         ( ناتوانی انسان از شناخت و درک عظمت جهان) .</a:t>
            </a:r>
            <a:endParaRPr lang="en-US" sz="1400" dirty="0">
              <a:latin typeface="Calibri"/>
              <a:ea typeface="Calibri"/>
              <a:cs typeface="B Nazanin" pitchFamily="2" charset="-78"/>
            </a:endParaRPr>
          </a:p>
          <a:p>
            <a:pPr marL="0" indent="0" algn="r" rtl="1">
              <a:spcBef>
                <a:spcPts val="600"/>
              </a:spcBef>
              <a:spcAft>
                <a:spcPts val="600"/>
              </a:spcAft>
            </a:pPr>
            <a:endParaRPr lang="en-US" sz="1800" dirty="0">
              <a:cs typeface="B Nazanin" pitchFamily="2" charset="-78"/>
            </a:endParaRPr>
          </a:p>
        </p:txBody>
      </p:sp>
    </p:spTree>
    <p:extLst>
      <p:ext uri="{BB962C8B-B14F-4D97-AF65-F5344CB8AC3E}">
        <p14:creationId xmlns:p14="http://schemas.microsoft.com/office/powerpoint/2010/main" xmlns="" val="152227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solidFill>
                  <a:srgbClr val="FF0000"/>
                </a:solidFill>
                <a:effectLst>
                  <a:outerShdw blurRad="38100" dist="38100" dir="2700000" algn="tl">
                    <a:srgbClr val="000000">
                      <a:alpha val="43137"/>
                    </a:srgbClr>
                  </a:outerShdw>
                </a:effectLst>
                <a:latin typeface="IranNastaliq"/>
                <a:ea typeface="Times New Roman"/>
                <a:cs typeface="B Zar"/>
              </a:rPr>
              <a:t>شعرخوانی: </a:t>
            </a:r>
            <a:r>
              <a:rPr lang="ar-SA" b="1" dirty="0" smtClean="0">
                <a:solidFill>
                  <a:srgbClr val="FF0000"/>
                </a:solidFill>
                <a:effectLst>
                  <a:outerShdw blurRad="38100" dist="38100" dir="2700000" algn="tl">
                    <a:srgbClr val="000000">
                      <a:alpha val="43137"/>
                    </a:srgbClr>
                  </a:outerShdw>
                </a:effectLst>
                <a:latin typeface="IranNastaliq"/>
                <a:ea typeface="Times New Roman"/>
                <a:cs typeface="B Zar"/>
              </a:rPr>
              <a:t>پرواز</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333500"/>
            <a:ext cx="8305800" cy="3771636"/>
          </a:xfrm>
        </p:spPr>
        <p:txBody>
          <a:bodyPr/>
          <a:lstStyle/>
          <a:p>
            <a:pPr marL="0" indent="0" algn="r" rtl="1">
              <a:spcBef>
                <a:spcPts val="600"/>
              </a:spcBef>
              <a:spcAft>
                <a:spcPts val="600"/>
              </a:spcAft>
            </a:pPr>
            <a:r>
              <a:rPr lang="ar-SA" sz="2400" b="1" dirty="0" smtClean="0">
                <a:solidFill>
                  <a:srgbClr val="BF8F00"/>
                </a:solidFill>
                <a:ea typeface="Times New Roman"/>
                <a:cs typeface="B Nazanin" pitchFamily="2" charset="-78"/>
              </a:rPr>
              <a:t>این </a:t>
            </a:r>
            <a:r>
              <a:rPr lang="ar-SA" sz="2400" b="1" dirty="0">
                <a:solidFill>
                  <a:srgbClr val="BF8F00"/>
                </a:solidFill>
                <a:ea typeface="Times New Roman"/>
                <a:cs typeface="B Nazanin" pitchFamily="2" charset="-78"/>
              </a:rPr>
              <a:t>شعر به لحاظ ساختاری بیشترین شباهت را به </a:t>
            </a:r>
            <a:r>
              <a:rPr lang="ar-SA" sz="2400" b="1" u="sng" dirty="0">
                <a:solidFill>
                  <a:srgbClr val="BF8F00"/>
                </a:solidFill>
                <a:ea typeface="Times New Roman"/>
                <a:cs typeface="B Nazanin" pitchFamily="2" charset="-78"/>
              </a:rPr>
              <a:t>غزل</a:t>
            </a:r>
            <a:r>
              <a:rPr lang="ar-SA" sz="2400" b="1" dirty="0">
                <a:solidFill>
                  <a:srgbClr val="BF8F00"/>
                </a:solidFill>
                <a:ea typeface="Times New Roman"/>
                <a:cs typeface="B Nazanin" pitchFamily="2" charset="-78"/>
              </a:rPr>
              <a:t> دارد ولی محتوایی قطعه مانند دارد.</a:t>
            </a:r>
            <a:endParaRPr lang="en-US" sz="1800" dirty="0">
              <a:latin typeface="Calibri"/>
              <a:ea typeface="Calibri"/>
              <a:cs typeface="B Nazanin" pitchFamily="2" charset="-78"/>
            </a:endParaRPr>
          </a:p>
          <a:p>
            <a:pPr marL="0" indent="0" algn="r" rtl="1">
              <a:spcBef>
                <a:spcPts val="600"/>
              </a:spcBef>
              <a:spcAft>
                <a:spcPts val="600"/>
              </a:spcAft>
            </a:pPr>
            <a:r>
              <a:rPr lang="en-US" sz="2400" b="1" dirty="0">
                <a:solidFill>
                  <a:srgbClr val="C00000"/>
                </a:solidFill>
                <a:ea typeface="Times New Roman"/>
                <a:cs typeface="B Nazanin" pitchFamily="2" charset="-78"/>
              </a:rPr>
              <a:t> </a:t>
            </a:r>
            <a:r>
              <a:rPr lang="ar-SA" sz="2400" b="1" dirty="0">
                <a:solidFill>
                  <a:srgbClr val="C00000"/>
                </a:solidFill>
                <a:ea typeface="Times New Roman"/>
                <a:cs typeface="B Nazanin" pitchFamily="2" charset="-78"/>
              </a:rPr>
              <a:t>این شعر اساساً</a:t>
            </a:r>
            <a:r>
              <a:rPr lang="ar-SA" sz="2400" b="1" u="sng" dirty="0">
                <a:solidFill>
                  <a:srgbClr val="C00000"/>
                </a:solidFill>
                <a:ea typeface="Times New Roman"/>
                <a:cs typeface="B Nazanin" pitchFamily="2" charset="-78"/>
              </a:rPr>
              <a:t> مضمونی اجتماعی</a:t>
            </a:r>
            <a:r>
              <a:rPr lang="ar-SA" sz="2400" b="1" dirty="0">
                <a:solidFill>
                  <a:srgbClr val="C00000"/>
                </a:solidFill>
                <a:ea typeface="Times New Roman"/>
                <a:cs typeface="B Nazanin" pitchFamily="2" charset="-78"/>
              </a:rPr>
              <a:t> </a:t>
            </a:r>
            <a:r>
              <a:rPr lang="ar-SA" sz="2400" b="1" dirty="0" smtClean="0">
                <a:solidFill>
                  <a:srgbClr val="C00000"/>
                </a:solidFill>
                <a:ea typeface="Times New Roman"/>
                <a:cs typeface="B Nazanin" pitchFamily="2" charset="-78"/>
              </a:rPr>
              <a:t>دارد</a:t>
            </a:r>
            <a:r>
              <a:rPr lang="fa-IR" sz="2400" b="1" dirty="0" smtClean="0">
                <a:solidFill>
                  <a:srgbClr val="C00000"/>
                </a:solidFill>
                <a:ea typeface="Times New Roman"/>
                <a:cs typeface="B Nazanin" pitchFamily="2" charset="-78"/>
              </a:rPr>
              <a:t>.</a:t>
            </a:r>
            <a:endParaRPr lang="en-US" sz="1800" dirty="0">
              <a:solidFill>
                <a:srgbClr val="C00000"/>
              </a:solidFill>
              <a:latin typeface="Calibri"/>
              <a:ea typeface="Calibri"/>
              <a:cs typeface="B Nazanin" pitchFamily="2" charset="-78"/>
            </a:endParaRPr>
          </a:p>
          <a:p>
            <a:pPr marL="0" indent="0" algn="r" rtl="1">
              <a:spcBef>
                <a:spcPts val="600"/>
              </a:spcBef>
              <a:spcAft>
                <a:spcPts val="600"/>
              </a:spcAft>
            </a:pPr>
            <a:r>
              <a:rPr lang="en-US" sz="2400" b="1" dirty="0">
                <a:solidFill>
                  <a:srgbClr val="0070C0"/>
                </a:solidFill>
                <a:ea typeface="Times New Roman"/>
                <a:cs typeface="B Nazanin" pitchFamily="2" charset="-78"/>
              </a:rPr>
              <a:t> </a:t>
            </a:r>
            <a:r>
              <a:rPr lang="ar-SA" sz="2400" b="1" u="sng" dirty="0">
                <a:solidFill>
                  <a:srgbClr val="0070C0"/>
                </a:solidFill>
                <a:ea typeface="Times New Roman"/>
                <a:cs typeface="B Nazanin" pitchFamily="2" charset="-78"/>
              </a:rPr>
              <a:t>کرم</a:t>
            </a:r>
            <a:r>
              <a:rPr lang="ar-SA" sz="2400" b="1" dirty="0">
                <a:solidFill>
                  <a:srgbClr val="0070C0"/>
                </a:solidFill>
                <a:ea typeface="Times New Roman"/>
                <a:cs typeface="B Nazanin" pitchFamily="2" charset="-78"/>
              </a:rPr>
              <a:t> در این شعر نماد خود شاعر یا هر انسان متفکّر و جستجوگر</a:t>
            </a:r>
            <a:r>
              <a:rPr lang="ar-SA" sz="2400" b="1" dirty="0">
                <a:solidFill>
                  <a:srgbClr val="0070C0"/>
                </a:solidFill>
                <a:latin typeface="Calibri"/>
                <a:ea typeface="Times New Roman"/>
                <a:cs typeface="B Nazanin" pitchFamily="2" charset="-78"/>
              </a:rPr>
              <a:t> </a:t>
            </a:r>
            <a:r>
              <a:rPr lang="ar-SA" sz="2400" b="1" dirty="0">
                <a:solidFill>
                  <a:srgbClr val="0070C0"/>
                </a:solidFill>
                <a:ea typeface="Times New Roman"/>
                <a:cs typeface="B Nazanin" pitchFamily="2" charset="-78"/>
              </a:rPr>
              <a:t> است که از زندگی روزمرّه خویش به تنگ آمده و در تلاش و تکاپوست تا با حرکتی نو، خود را رها کند و </a:t>
            </a:r>
            <a:r>
              <a:rPr lang="ar-SA" sz="2400" b="1" u="sng" dirty="0">
                <a:solidFill>
                  <a:srgbClr val="0070C0"/>
                </a:solidFill>
                <a:ea typeface="Times New Roman"/>
                <a:cs typeface="B Nazanin" pitchFamily="2" charset="-78"/>
              </a:rPr>
              <a:t>مرغ</a:t>
            </a:r>
            <a:r>
              <a:rPr lang="ar-SA" sz="2400" b="1" dirty="0">
                <a:solidFill>
                  <a:srgbClr val="0070C0"/>
                </a:solidFill>
                <a:ea typeface="Times New Roman"/>
                <a:cs typeface="B Nazanin" pitchFamily="2" charset="-78"/>
              </a:rPr>
              <a:t>، نماد انسان هایی که با وجود توانایی و خلاقیّت( قدرت پرواز کردن) جرئت نو شدن را در زندگی ندارند و برای آن تلاش و کوشش نمی­کنند.</a:t>
            </a:r>
            <a:endParaRPr lang="en-US" sz="1800" dirty="0">
              <a:solidFill>
                <a:srgbClr val="0070C0"/>
              </a:solidFill>
              <a:latin typeface="Calibri"/>
              <a:ea typeface="Calibri"/>
              <a:cs typeface="B Nazanin" pitchFamily="2" charset="-78"/>
            </a:endParaRPr>
          </a:p>
          <a:p>
            <a:pPr marL="0" indent="0" algn="r" rtl="1">
              <a:spcBef>
                <a:spcPts val="600"/>
              </a:spcBef>
              <a:spcAft>
                <a:spcPts val="600"/>
              </a:spcAft>
            </a:pPr>
            <a:r>
              <a:rPr lang="en-US" sz="2400" b="1" dirty="0">
                <a:solidFill>
                  <a:schemeClr val="accent6">
                    <a:lumMod val="50000"/>
                  </a:schemeClr>
                </a:solidFill>
                <a:ea typeface="Times New Roman"/>
                <a:cs typeface="B Nazanin" pitchFamily="2" charset="-78"/>
              </a:rPr>
              <a:t> </a:t>
            </a:r>
            <a:r>
              <a:rPr lang="ar-SA" sz="2400" b="1" dirty="0">
                <a:solidFill>
                  <a:schemeClr val="accent6">
                    <a:lumMod val="50000"/>
                  </a:schemeClr>
                </a:solidFill>
                <a:ea typeface="Times New Roman"/>
                <a:cs typeface="B Nazanin" pitchFamily="2" charset="-78"/>
              </a:rPr>
              <a:t>به این گونه از شعر که در آن شاعر از زبان دو یا چند شخصیّت که در مقابل یکدیگر قرار می‌گیرند؛ سخن بگوید و صفات هر یک را از زبان آن­ها بیان کند </a:t>
            </a:r>
            <a:r>
              <a:rPr lang="ar-SA" sz="2400" b="1" u="sng" dirty="0">
                <a:solidFill>
                  <a:schemeClr val="accent6">
                    <a:lumMod val="50000"/>
                  </a:schemeClr>
                </a:solidFill>
                <a:ea typeface="Times New Roman"/>
                <a:cs typeface="B Nazanin" pitchFamily="2" charset="-78"/>
              </a:rPr>
              <a:t>مناظره</a:t>
            </a:r>
            <a:r>
              <a:rPr lang="ar-SA" sz="2400" b="1" dirty="0">
                <a:solidFill>
                  <a:schemeClr val="accent6">
                    <a:lumMod val="50000"/>
                  </a:schemeClr>
                </a:solidFill>
                <a:ea typeface="Times New Roman"/>
                <a:cs typeface="B Nazanin" pitchFamily="2" charset="-78"/>
              </a:rPr>
              <a:t> می­گویند. </a:t>
            </a:r>
            <a:r>
              <a:rPr lang="ar-SA" sz="2400" b="1" u="sng" dirty="0">
                <a:solidFill>
                  <a:schemeClr val="accent6">
                    <a:lumMod val="50000"/>
                  </a:schemeClr>
                </a:solidFill>
                <a:ea typeface="Times New Roman"/>
                <a:cs typeface="B Nazanin" pitchFamily="2" charset="-78"/>
              </a:rPr>
              <a:t>جان­بخشی</a:t>
            </a:r>
            <a:r>
              <a:rPr lang="ar-SA" sz="2400" b="1" dirty="0">
                <a:solidFill>
                  <a:schemeClr val="accent6">
                    <a:lumMod val="50000"/>
                  </a:schemeClr>
                </a:solidFill>
                <a:ea typeface="Times New Roman"/>
                <a:cs typeface="B Nazanin" pitchFamily="2" charset="-78"/>
              </a:rPr>
              <a:t>(تشخیص) در تمام ابیات وجود دارد</a:t>
            </a:r>
            <a:endParaRPr lang="en-US" sz="2400" dirty="0">
              <a:solidFill>
                <a:schemeClr val="accent6">
                  <a:lumMod val="50000"/>
                </a:schemeClr>
              </a:solidFill>
              <a:cs typeface="B Nazanin" pitchFamily="2" charset="-78"/>
            </a:endParaRPr>
          </a:p>
        </p:txBody>
      </p:sp>
    </p:spTree>
    <p:extLst>
      <p:ext uri="{BB962C8B-B14F-4D97-AF65-F5344CB8AC3E}">
        <p14:creationId xmlns:p14="http://schemas.microsoft.com/office/powerpoint/2010/main" xmlns="" val="609338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4952999" y="190500"/>
            <a:ext cx="2895601" cy="533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086100" y="647700"/>
            <a:ext cx="990600" cy="76200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xmlns="">
                  <a14:imgLayer r:embed="rId7">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245745" y="1790700"/>
            <a:ext cx="3800475" cy="3686175"/>
          </a:xfrm>
          <a:prstGeom prst="rect">
            <a:avLst/>
          </a:prstGeom>
          <a:ln>
            <a:noFill/>
          </a:ln>
          <a:effectLst>
            <a:softEdge rad="112500"/>
          </a:effectLst>
        </p:spPr>
      </p:pic>
      <p:pic>
        <p:nvPicPr>
          <p:cNvPr id="6" name="Picture 5"/>
          <p:cNvPicPr>
            <a:picLocks noChangeAspect="1"/>
          </p:cNvPicPr>
          <p:nvPr/>
        </p:nvPicPr>
        <p:blipFill>
          <a:blip r:embed="rId8">
            <a:extLst>
              <a:ext uri="{BEBA8EAE-BF5A-486C-A8C5-ECC9F3942E4B}">
                <a14:imgProps xmlns:a14="http://schemas.microsoft.com/office/drawing/2010/main" xmlns="">
                  <a14:imgLayer r:embed="rId9">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752600" y="1181100"/>
            <a:ext cx="1666875" cy="762000"/>
          </a:xfrm>
          <a:prstGeom prst="rect">
            <a:avLst/>
          </a:prstGeom>
        </p:spPr>
      </p:pic>
      <p:sp>
        <p:nvSpPr>
          <p:cNvPr id="8" name="TextBox 7"/>
          <p:cNvSpPr txBox="1"/>
          <p:nvPr/>
        </p:nvSpPr>
        <p:spPr>
          <a:xfrm>
            <a:off x="304800" y="276880"/>
            <a:ext cx="2133600" cy="523220"/>
          </a:xfrm>
          <a:prstGeom prst="rect">
            <a:avLst/>
          </a:prstGeom>
          <a:noFill/>
        </p:spPr>
        <p:txBody>
          <a:bodyPr wrap="square" rtlCol="0">
            <a:spAutoFit/>
          </a:bodyPr>
          <a:lstStyle/>
          <a:p>
            <a:r>
              <a:rPr lang="fa-IR" sz="2800" dirty="0" smtClean="0">
                <a:effectLst>
                  <a:outerShdw blurRad="38100" dist="38100" dir="2700000" algn="tl">
                    <a:srgbClr val="000000">
                      <a:alpha val="43137"/>
                    </a:srgbClr>
                  </a:outerShdw>
                </a:effectLst>
                <a:cs typeface="B Titr" pitchFamily="2" charset="-78"/>
              </a:rPr>
              <a:t>لحن و خوانش </a:t>
            </a:r>
            <a:endParaRPr lang="en-US" sz="2800" dirty="0">
              <a:effectLst>
                <a:outerShdw blurRad="38100" dist="38100" dir="2700000" algn="tl">
                  <a:srgbClr val="000000">
                    <a:alpha val="43137"/>
                  </a:srgbClr>
                </a:outerShdw>
              </a:effectLst>
              <a:cs typeface="B Titr" pitchFamily="2" charset="-78"/>
            </a:endParaRPr>
          </a:p>
        </p:txBody>
      </p:sp>
    </p:spTree>
    <p:extLst>
      <p:ext uri="{BB962C8B-B14F-4D97-AF65-F5344CB8AC3E}">
        <p14:creationId xmlns:p14="http://schemas.microsoft.com/office/powerpoint/2010/main" xmlns="" val="1788478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181100"/>
            <a:ext cx="5334000" cy="4419600"/>
          </a:xfrm>
        </p:spPr>
        <p:txBody>
          <a:bodyPr/>
          <a:lstStyle/>
          <a:p>
            <a:pPr marL="0" indent="0" algn="r" rtl="1">
              <a:spcBef>
                <a:spcPts val="600"/>
              </a:spcBef>
              <a:spcAft>
                <a:spcPts val="600"/>
              </a:spcAft>
            </a:pPr>
            <a:r>
              <a:rPr lang="ar-SA" sz="2200" b="1" dirty="0" smtClean="0">
                <a:solidFill>
                  <a:srgbClr val="7030A0"/>
                </a:solidFill>
                <a:ea typeface="Calibri"/>
                <a:cs typeface="B Nazanin" pitchFamily="2" charset="-78"/>
              </a:rPr>
              <a:t>در </a:t>
            </a:r>
            <a:r>
              <a:rPr lang="ar-SA" sz="2200" b="1" dirty="0">
                <a:solidFill>
                  <a:srgbClr val="7030A0"/>
                </a:solidFill>
                <a:ea typeface="Calibri"/>
                <a:cs typeface="B Nazanin" pitchFamily="2" charset="-78"/>
              </a:rPr>
              <a:t>دهکده </a:t>
            </a:r>
            <a:r>
              <a:rPr lang="ar-SA" sz="2200" b="1" dirty="0">
                <a:solidFill>
                  <a:srgbClr val="FF0000"/>
                </a:solidFill>
                <a:ea typeface="Calibri"/>
                <a:cs typeface="B Nazanin" pitchFamily="2" charset="-78"/>
              </a:rPr>
              <a:t>یوش</a:t>
            </a:r>
            <a:r>
              <a:rPr lang="ar-SA" sz="2200" b="1" dirty="0">
                <a:solidFill>
                  <a:srgbClr val="7030A0"/>
                </a:solidFill>
                <a:ea typeface="Calibri"/>
                <a:cs typeface="B Nazanin" pitchFamily="2" charset="-78"/>
              </a:rPr>
              <a:t>( از روستاهای مازندران) پا به عرصۀ وجود گذاشت. کودکی او در دامان طبیعت و در میان شبانان گذشت. پس از گذراندن دوران دبستان، برای آموختن زبان فرانسه و ادامۀ تحصیل وارد مدرسۀ سن لویی در تهران شد. </a:t>
            </a:r>
            <a:endParaRPr lang="fa-IR" sz="2200" b="1" dirty="0" smtClean="0">
              <a:solidFill>
                <a:srgbClr val="7030A0"/>
              </a:solidFill>
              <a:ea typeface="Calibri"/>
              <a:cs typeface="B Nazanin" pitchFamily="2" charset="-78"/>
            </a:endParaRPr>
          </a:p>
          <a:p>
            <a:pPr marL="0" indent="0" algn="r" rtl="1">
              <a:spcBef>
                <a:spcPts val="600"/>
              </a:spcBef>
              <a:spcAft>
                <a:spcPts val="600"/>
              </a:spcAft>
            </a:pPr>
            <a:r>
              <a:rPr lang="ar-SA" sz="2200" b="1" dirty="0" smtClean="0">
                <a:solidFill>
                  <a:srgbClr val="7030A0"/>
                </a:solidFill>
                <a:ea typeface="Calibri"/>
                <a:cs typeface="B Nazanin" pitchFamily="2" charset="-78"/>
              </a:rPr>
              <a:t>معلّمی </a:t>
            </a:r>
            <a:r>
              <a:rPr lang="ar-SA" sz="2200" b="1" dirty="0">
                <a:solidFill>
                  <a:srgbClr val="7030A0"/>
                </a:solidFill>
                <a:ea typeface="Calibri"/>
                <a:cs typeface="B Nazanin" pitchFamily="2" charset="-78"/>
              </a:rPr>
              <a:t>مهربان به نام «</a:t>
            </a:r>
            <a:r>
              <a:rPr lang="ar-SA" sz="2200" b="1" dirty="0">
                <a:solidFill>
                  <a:srgbClr val="FF0000"/>
                </a:solidFill>
                <a:ea typeface="Calibri"/>
                <a:cs typeface="B Nazanin" pitchFamily="2" charset="-78"/>
              </a:rPr>
              <a:t>نظام وفا</a:t>
            </a:r>
            <a:r>
              <a:rPr lang="ar-SA" sz="2200" b="1" dirty="0">
                <a:solidFill>
                  <a:srgbClr val="7030A0"/>
                </a:solidFill>
                <a:ea typeface="Calibri"/>
                <a:cs typeface="B Nazanin" pitchFamily="2" charset="-78"/>
              </a:rPr>
              <a:t>» او را در خطّ شاعری انداخت</a:t>
            </a:r>
            <a:r>
              <a:rPr lang="ar-SA" sz="2200" b="1" dirty="0" smtClean="0">
                <a:solidFill>
                  <a:srgbClr val="7030A0"/>
                </a:solidFill>
                <a:ea typeface="Calibri"/>
                <a:cs typeface="B Nazanin" pitchFamily="2" charset="-78"/>
              </a:rPr>
              <a:t>.</a:t>
            </a:r>
            <a:endParaRPr lang="fa-IR" sz="2200" b="1" dirty="0" smtClean="0">
              <a:solidFill>
                <a:srgbClr val="7030A0"/>
              </a:solidFill>
              <a:ea typeface="Calibri"/>
              <a:cs typeface="B Nazanin" pitchFamily="2" charset="-78"/>
            </a:endParaRPr>
          </a:p>
          <a:p>
            <a:pPr marL="0" indent="0" algn="r" rtl="1">
              <a:spcBef>
                <a:spcPts val="600"/>
              </a:spcBef>
              <a:spcAft>
                <a:spcPts val="600"/>
              </a:spcAft>
            </a:pPr>
            <a:r>
              <a:rPr lang="ar-SA" sz="2200" b="1" dirty="0" smtClean="0">
                <a:solidFill>
                  <a:srgbClr val="7030A0"/>
                </a:solidFill>
                <a:ea typeface="Calibri"/>
                <a:cs typeface="B Nazanin" pitchFamily="2" charset="-78"/>
              </a:rPr>
              <a:t> </a:t>
            </a:r>
            <a:r>
              <a:rPr lang="ar-SA" sz="2200" b="1" dirty="0">
                <a:solidFill>
                  <a:srgbClr val="7030A0"/>
                </a:solidFill>
                <a:ea typeface="Calibri"/>
                <a:cs typeface="B Nazanin" pitchFamily="2" charset="-78"/>
              </a:rPr>
              <a:t>از آثار او می‌توان به « </a:t>
            </a:r>
            <a:r>
              <a:rPr lang="ar-SA" sz="2200" b="1" dirty="0">
                <a:solidFill>
                  <a:srgbClr val="FF0000"/>
                </a:solidFill>
                <a:ea typeface="Calibri"/>
                <a:cs typeface="B Nazanin" pitchFamily="2" charset="-78"/>
              </a:rPr>
              <a:t>افسانه</a:t>
            </a:r>
            <a:r>
              <a:rPr lang="ar-SA" sz="2200" b="1" dirty="0">
                <a:solidFill>
                  <a:srgbClr val="7030A0"/>
                </a:solidFill>
                <a:ea typeface="Calibri"/>
                <a:cs typeface="B Nazanin" pitchFamily="2" charset="-78"/>
              </a:rPr>
              <a:t>»، «</a:t>
            </a:r>
            <a:r>
              <a:rPr lang="ar-SA" sz="2200" b="1" dirty="0">
                <a:solidFill>
                  <a:srgbClr val="FF0000"/>
                </a:solidFill>
                <a:ea typeface="Calibri"/>
                <a:cs typeface="B Nazanin" pitchFamily="2" charset="-78"/>
              </a:rPr>
              <a:t>ای شب</a:t>
            </a:r>
            <a:r>
              <a:rPr lang="ar-SA" sz="2200" b="1" dirty="0">
                <a:solidFill>
                  <a:srgbClr val="7030A0"/>
                </a:solidFill>
                <a:ea typeface="Calibri"/>
                <a:cs typeface="B Nazanin" pitchFamily="2" charset="-78"/>
              </a:rPr>
              <a:t>»، «</a:t>
            </a:r>
            <a:r>
              <a:rPr lang="ar-SA" sz="2200" b="1" dirty="0">
                <a:solidFill>
                  <a:srgbClr val="FF0000"/>
                </a:solidFill>
                <a:ea typeface="Calibri"/>
                <a:cs typeface="B Nazanin" pitchFamily="2" charset="-78"/>
              </a:rPr>
              <a:t>قصّۀ رنگ پریده</a:t>
            </a:r>
            <a:r>
              <a:rPr lang="ar-SA" sz="2200" b="1" dirty="0">
                <a:solidFill>
                  <a:srgbClr val="7030A0"/>
                </a:solidFill>
                <a:ea typeface="Calibri"/>
                <a:cs typeface="B Nazanin" pitchFamily="2" charset="-78"/>
              </a:rPr>
              <a:t>» و ... اشاره کرد. نیما با بهره­گیری از عناصر طبیعت، با بیانی رمزگونه به ترسیم سیمای جامعۀ خود پرداخته است. از او به عنوان </a:t>
            </a:r>
            <a:r>
              <a:rPr lang="ar-SA" sz="2200" b="1" dirty="0">
                <a:solidFill>
                  <a:srgbClr val="FF0000"/>
                </a:solidFill>
                <a:ea typeface="Calibri"/>
                <a:cs typeface="B Nazanin" pitchFamily="2" charset="-78"/>
              </a:rPr>
              <a:t>پدر شعر نو </a:t>
            </a:r>
            <a:r>
              <a:rPr lang="ar-SA" sz="2200" b="1" dirty="0">
                <a:solidFill>
                  <a:srgbClr val="7030A0"/>
                </a:solidFill>
                <a:ea typeface="Calibri"/>
                <a:cs typeface="B Nazanin" pitchFamily="2" charset="-78"/>
              </a:rPr>
              <a:t>یاد </a:t>
            </a:r>
            <a:r>
              <a:rPr lang="ar-SA" sz="2200" b="1" dirty="0" smtClean="0">
                <a:solidFill>
                  <a:srgbClr val="7030A0"/>
                </a:solidFill>
                <a:ea typeface="Calibri"/>
                <a:cs typeface="B Nazanin" pitchFamily="2" charset="-78"/>
              </a:rPr>
              <a:t>می­شود</a:t>
            </a:r>
            <a:r>
              <a:rPr lang="fa-IR" sz="2200" b="1" dirty="0" smtClean="0">
                <a:solidFill>
                  <a:srgbClr val="7030A0"/>
                </a:solidFill>
                <a:ea typeface="Calibri"/>
                <a:cs typeface="B Nazanin" pitchFamily="2" charset="-78"/>
              </a:rPr>
              <a:t>.</a:t>
            </a:r>
            <a:endParaRPr lang="en-US" sz="2200" dirty="0">
              <a:cs typeface="B Nazanin" pitchFamily="2"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304800" y="2324100"/>
            <a:ext cx="3131181" cy="299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327660" y="630554"/>
            <a:ext cx="2038350" cy="2238375"/>
          </a:xfrm>
          <a:prstGeom prst="rect">
            <a:avLst/>
          </a:prstGeom>
          <a:ln>
            <a:noFill/>
          </a:ln>
          <a:effectLst>
            <a:softEdge rad="112500"/>
          </a:effectLst>
        </p:spPr>
      </p:pic>
      <p:sp>
        <p:nvSpPr>
          <p:cNvPr id="2" name="Title 1"/>
          <p:cNvSpPr>
            <a:spLocks noGrp="1"/>
          </p:cNvSpPr>
          <p:nvPr>
            <p:ph type="title"/>
          </p:nvPr>
        </p:nvSpPr>
        <p:spPr>
          <a:xfrm>
            <a:off x="457200" y="114300"/>
            <a:ext cx="8229600" cy="952500"/>
          </a:xfrm>
        </p:spPr>
        <p:txBody>
          <a:bodyPr/>
          <a:lstStyle/>
          <a:p>
            <a:pPr algn="r" rtl="1"/>
            <a:r>
              <a:rPr lang="ar-SA" sz="3600" b="1" dirty="0">
                <a:solidFill>
                  <a:srgbClr val="FF0000"/>
                </a:solidFill>
                <a:effectLst>
                  <a:outerShdw blurRad="38100" dist="38100" dir="2700000" algn="tl">
                    <a:srgbClr val="000000">
                      <a:alpha val="43137"/>
                    </a:srgbClr>
                  </a:outerShdw>
                </a:effectLst>
                <a:latin typeface="IranNastaliq"/>
                <a:ea typeface="Times New Roman"/>
                <a:cs typeface="B Zar"/>
              </a:rPr>
              <a:t>تاریخ ادبیات: علی اسفندیاری (نیمایوشیج</a:t>
            </a:r>
            <a:r>
              <a:rPr lang="ar-SA" sz="3600" b="1" dirty="0" smtClean="0">
                <a:solidFill>
                  <a:srgbClr val="FF0000"/>
                </a:solidFill>
                <a:effectLst>
                  <a:outerShdw blurRad="38100" dist="38100" dir="2700000" algn="tl">
                    <a:srgbClr val="000000">
                      <a:alpha val="43137"/>
                    </a:srgbClr>
                  </a:outerShdw>
                </a:effectLst>
                <a:latin typeface="IranNastaliq"/>
                <a:ea typeface="Times New Roman"/>
                <a:cs typeface="B Zar"/>
              </a:rPr>
              <a:t>)</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741010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571235"/>
          </a:xfrm>
        </p:spPr>
        <p:txBody>
          <a:bodyPr/>
          <a:lstStyle/>
          <a:p>
            <a:pPr algn="r" rtl="1"/>
            <a:r>
              <a:rPr lang="fa-IR" sz="3200" dirty="0" smtClean="0">
                <a:effectLst>
                  <a:outerShdw blurRad="38100" dist="38100" dir="2700000" algn="tl">
                    <a:srgbClr val="000000">
                      <a:alpha val="43137"/>
                    </a:srgbClr>
                  </a:outerShdw>
                </a:effectLst>
                <a:cs typeface="B Titr" pitchFamily="2" charset="-78"/>
              </a:rPr>
              <a:t>بررسی شعر</a:t>
            </a:r>
            <a:endParaRPr lang="en-US" sz="3200" dirty="0">
              <a:effectLst>
                <a:outerShdw blurRad="38100" dist="38100" dir="2700000" algn="tl">
                  <a:srgbClr val="000000">
                    <a:alpha val="43137"/>
                  </a:srgbClr>
                </a:outerShdw>
              </a:effectLst>
              <a:cs typeface="B Titr" pitchFamily="2" charset="-78"/>
            </a:endParaRPr>
          </a:p>
        </p:txBody>
      </p:sp>
      <p:sp>
        <p:nvSpPr>
          <p:cNvPr id="4" name="Rectangle 3"/>
          <p:cNvSpPr/>
          <p:nvPr/>
        </p:nvSpPr>
        <p:spPr>
          <a:xfrm>
            <a:off x="2831253" y="947664"/>
            <a:ext cx="4371710" cy="619272"/>
          </a:xfrm>
          <a:prstGeom prst="rect">
            <a:avLst/>
          </a:prstGeom>
        </p:spPr>
        <p:txBody>
          <a:bodyPr wrap="none">
            <a:spAutoFit/>
          </a:bodyPr>
          <a:lstStyle/>
          <a:p>
            <a:pPr algn="r">
              <a:lnSpc>
                <a:spcPct val="107000"/>
              </a:lnSpc>
              <a:spcBef>
                <a:spcPts val="1200"/>
              </a:spcBef>
              <a:spcAft>
                <a:spcPts val="1200"/>
              </a:spcAft>
            </a:pPr>
            <a:r>
              <a:rPr lang="ar-SA" sz="3200" dirty="0">
                <a:solidFill>
                  <a:schemeClr val="accent2">
                    <a:lumMod val="50000"/>
                  </a:schemeClr>
                </a:solidFill>
                <a:latin typeface="Calibri"/>
                <a:ea typeface="Times New Roman"/>
                <a:cs typeface="IranNastaliq"/>
              </a:rPr>
              <a:t>در پیله تا به کی</a:t>
            </a:r>
            <a:r>
              <a:rPr lang="fa-IR" sz="3200" dirty="0">
                <a:solidFill>
                  <a:schemeClr val="accent2">
                    <a:lumMod val="50000"/>
                  </a:schemeClr>
                </a:solidFill>
                <a:latin typeface="IranNastaliq"/>
                <a:ea typeface="Times New Roman"/>
                <a:cs typeface="B Zar"/>
              </a:rPr>
              <a:t>،</a:t>
            </a:r>
            <a:r>
              <a:rPr lang="ar-SA" sz="3200" dirty="0">
                <a:solidFill>
                  <a:schemeClr val="accent2">
                    <a:lumMod val="50000"/>
                  </a:schemeClr>
                </a:solidFill>
                <a:latin typeface="Calibri"/>
                <a:ea typeface="Times New Roman"/>
                <a:cs typeface="IranNastaliq"/>
              </a:rPr>
              <a:t> بر خویشتن تَنی؟                                        پرسید کرم را،  مرغ از فروتنی</a:t>
            </a:r>
            <a:endParaRPr lang="en-US" dirty="0">
              <a:solidFill>
                <a:schemeClr val="accent2">
                  <a:lumMod val="50000"/>
                </a:schemeClr>
              </a:solidFill>
              <a:latin typeface="Calibri"/>
              <a:ea typeface="Calibri"/>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28600" y="135731"/>
            <a:ext cx="2036763"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1143001" y="2257336"/>
            <a:ext cx="7543800" cy="646331"/>
          </a:xfrm>
          <a:prstGeom prst="rect">
            <a:avLst/>
          </a:prstGeom>
        </p:spPr>
        <p:txBody>
          <a:bodyPr wrap="square">
            <a:spAutoFit/>
          </a:bodyPr>
          <a:lstStyle/>
          <a:p>
            <a:pPr algn="r" rtl="1"/>
            <a:r>
              <a:rPr lang="ar-SA" b="1" dirty="0">
                <a:solidFill>
                  <a:srgbClr val="FF0000"/>
                </a:solidFill>
                <a:latin typeface="IranNastaliq"/>
                <a:ea typeface="Times New Roman"/>
                <a:cs typeface="B Zar"/>
              </a:rPr>
              <a:t>دانش زبانی: </a:t>
            </a:r>
            <a:r>
              <a:rPr lang="ar-SA" b="1" u="sng" dirty="0">
                <a:solidFill>
                  <a:schemeClr val="accent2">
                    <a:lumMod val="50000"/>
                  </a:schemeClr>
                </a:solidFill>
                <a:latin typeface="IranNastaliq"/>
                <a:ea typeface="Times New Roman"/>
                <a:cs typeface="B Zar"/>
              </a:rPr>
              <a:t>در پیله </a:t>
            </a:r>
            <a:r>
              <a:rPr lang="ar-SA" b="1" dirty="0">
                <a:solidFill>
                  <a:schemeClr val="accent2">
                    <a:lumMod val="50000"/>
                  </a:schemeClr>
                </a:solidFill>
                <a:latin typeface="IranNastaliq"/>
                <a:ea typeface="Times New Roman"/>
                <a:cs typeface="B Zar"/>
              </a:rPr>
              <a:t>و </a:t>
            </a:r>
            <a:r>
              <a:rPr lang="ar-SA" b="1" u="sng" dirty="0">
                <a:solidFill>
                  <a:schemeClr val="accent2">
                    <a:lumMod val="50000"/>
                  </a:schemeClr>
                </a:solidFill>
                <a:latin typeface="IranNastaliq"/>
                <a:ea typeface="Times New Roman"/>
                <a:cs typeface="B Zar"/>
              </a:rPr>
              <a:t>تا به کی، </a:t>
            </a:r>
            <a:r>
              <a:rPr lang="ar-SA" b="1" dirty="0">
                <a:solidFill>
                  <a:schemeClr val="accent2">
                    <a:lumMod val="50000"/>
                  </a:schemeClr>
                </a:solidFill>
                <a:latin typeface="IranNastaliq"/>
                <a:ea typeface="Times New Roman"/>
                <a:cs typeface="B Zar"/>
              </a:rPr>
              <a:t>نقش قید دارند. </a:t>
            </a:r>
            <a:r>
              <a:rPr lang="ar-SA" b="1" u="sng" dirty="0">
                <a:solidFill>
                  <a:schemeClr val="accent2">
                    <a:lumMod val="50000"/>
                  </a:schemeClr>
                </a:solidFill>
                <a:latin typeface="IranNastaliq"/>
                <a:ea typeface="Times New Roman"/>
                <a:cs typeface="B Zar"/>
              </a:rPr>
              <a:t>خویشتن</a:t>
            </a:r>
            <a:r>
              <a:rPr lang="ar-SA" b="1" dirty="0">
                <a:solidFill>
                  <a:schemeClr val="accent2">
                    <a:lumMod val="50000"/>
                  </a:schemeClr>
                </a:solidFill>
                <a:latin typeface="IranNastaliq"/>
                <a:ea typeface="Times New Roman"/>
                <a:cs typeface="B Zar"/>
              </a:rPr>
              <a:t>، متمم است. تنی: می­تنی(مضارع اخباری) </a:t>
            </a:r>
            <a:r>
              <a:rPr lang="ar-SA" b="1" u="sng" dirty="0">
                <a:solidFill>
                  <a:schemeClr val="accent2">
                    <a:lumMod val="50000"/>
                  </a:schemeClr>
                </a:solidFill>
                <a:latin typeface="IranNastaliq"/>
                <a:ea typeface="Times New Roman"/>
                <a:cs typeface="B Zar"/>
              </a:rPr>
              <a:t>مرغ</a:t>
            </a:r>
            <a:r>
              <a:rPr lang="ar-SA" b="1" dirty="0">
                <a:solidFill>
                  <a:schemeClr val="accent2">
                    <a:lumMod val="50000"/>
                  </a:schemeClr>
                </a:solidFill>
                <a:latin typeface="IranNastaliq"/>
                <a:ea typeface="Times New Roman"/>
                <a:cs typeface="B Zar"/>
              </a:rPr>
              <a:t>، نهاد است. </a:t>
            </a:r>
            <a:r>
              <a:rPr lang="ar-SA" b="1" u="sng" dirty="0">
                <a:solidFill>
                  <a:schemeClr val="accent2">
                    <a:lumMod val="50000"/>
                  </a:schemeClr>
                </a:solidFill>
                <a:latin typeface="IranNastaliq"/>
                <a:ea typeface="Times New Roman"/>
                <a:cs typeface="B Zar"/>
              </a:rPr>
              <a:t>از فروتنی</a:t>
            </a:r>
            <a:r>
              <a:rPr lang="ar-SA" b="1" dirty="0">
                <a:solidFill>
                  <a:schemeClr val="accent2">
                    <a:lumMod val="50000"/>
                  </a:schemeClr>
                </a:solidFill>
                <a:latin typeface="IranNastaliq"/>
                <a:ea typeface="Times New Roman"/>
                <a:cs typeface="B Zar"/>
              </a:rPr>
              <a:t>، قید است. «را» به معنی «از» و </a:t>
            </a:r>
            <a:r>
              <a:rPr lang="ar-SA" b="1" u="sng" dirty="0">
                <a:solidFill>
                  <a:schemeClr val="accent2">
                    <a:lumMod val="50000"/>
                  </a:schemeClr>
                </a:solidFill>
                <a:latin typeface="IranNastaliq"/>
                <a:ea typeface="Times New Roman"/>
                <a:cs typeface="B Zar"/>
              </a:rPr>
              <a:t>کرم</a:t>
            </a:r>
            <a:r>
              <a:rPr lang="ar-SA" b="1" dirty="0">
                <a:solidFill>
                  <a:schemeClr val="accent2">
                    <a:lumMod val="50000"/>
                  </a:schemeClr>
                </a:solidFill>
                <a:latin typeface="IranNastaliq"/>
                <a:ea typeface="Times New Roman"/>
                <a:cs typeface="B Zar"/>
              </a:rPr>
              <a:t>، نقش متممی دارد</a:t>
            </a:r>
            <a:endParaRPr lang="en-US" dirty="0">
              <a:solidFill>
                <a:schemeClr val="accent2">
                  <a:lumMod val="50000"/>
                </a:schemeClr>
              </a:solidFill>
            </a:endParaRPr>
          </a:p>
        </p:txBody>
      </p:sp>
      <p:sp>
        <p:nvSpPr>
          <p:cNvPr id="6" name="Rectangle 5"/>
          <p:cNvSpPr/>
          <p:nvPr/>
        </p:nvSpPr>
        <p:spPr>
          <a:xfrm>
            <a:off x="1371599" y="3086100"/>
            <a:ext cx="7315201" cy="646331"/>
          </a:xfrm>
          <a:prstGeom prst="rect">
            <a:avLst/>
          </a:prstGeom>
        </p:spPr>
        <p:txBody>
          <a:bodyPr wrap="square">
            <a:spAutoFit/>
          </a:bodyPr>
          <a:lstStyle/>
          <a:p>
            <a:pPr algn="r" rtl="1"/>
            <a:r>
              <a:rPr lang="ar-SA" b="1" dirty="0">
                <a:solidFill>
                  <a:srgbClr val="FF0000"/>
                </a:solidFill>
                <a:latin typeface="IranNastaliq"/>
                <a:ea typeface="Times New Roman"/>
                <a:cs typeface="B Zar"/>
              </a:rPr>
              <a:t>دانش ادبی: </a:t>
            </a:r>
            <a:r>
              <a:rPr lang="ar-SA" b="1" dirty="0">
                <a:solidFill>
                  <a:srgbClr val="0070C0"/>
                </a:solidFill>
                <a:latin typeface="IranNastaliq"/>
                <a:ea typeface="Times New Roman"/>
                <a:cs typeface="B Zar"/>
              </a:rPr>
              <a:t>در این بیت و بیت­های بعدی آرایۀ </a:t>
            </a:r>
            <a:r>
              <a:rPr lang="ar-SA" b="1" u="sng" dirty="0">
                <a:solidFill>
                  <a:srgbClr val="0070C0"/>
                </a:solidFill>
                <a:latin typeface="IranNastaliq"/>
                <a:ea typeface="Times New Roman"/>
                <a:cs typeface="B Zar"/>
              </a:rPr>
              <a:t>تشخیص</a:t>
            </a:r>
            <a:r>
              <a:rPr lang="ar-SA" b="1" dirty="0">
                <a:solidFill>
                  <a:srgbClr val="0070C0"/>
                </a:solidFill>
                <a:latin typeface="IranNastaliq"/>
                <a:ea typeface="Times New Roman"/>
                <a:cs typeface="B Zar"/>
              </a:rPr>
              <a:t> وجود دارد./ پیله، تنیدن و کرم ، </a:t>
            </a:r>
            <a:r>
              <a:rPr lang="ar-SA" b="1" u="sng" dirty="0">
                <a:solidFill>
                  <a:srgbClr val="0070C0"/>
                </a:solidFill>
                <a:latin typeface="IranNastaliq"/>
                <a:ea typeface="Times New Roman"/>
                <a:cs typeface="B Zar"/>
              </a:rPr>
              <a:t>مراعات­نظیر </a:t>
            </a:r>
            <a:r>
              <a:rPr lang="ar-SA" b="1" dirty="0">
                <a:solidFill>
                  <a:srgbClr val="0070C0"/>
                </a:solidFill>
                <a:latin typeface="IranNastaliq"/>
                <a:ea typeface="Times New Roman"/>
                <a:cs typeface="B Zar"/>
              </a:rPr>
              <a:t>دارند./ کرم و مرغ ، </a:t>
            </a:r>
            <a:r>
              <a:rPr lang="ar-SA" b="1" u="sng" dirty="0">
                <a:solidFill>
                  <a:srgbClr val="0070C0"/>
                </a:solidFill>
                <a:latin typeface="IranNastaliq"/>
                <a:ea typeface="Times New Roman"/>
                <a:cs typeface="B Zar"/>
              </a:rPr>
              <a:t>تناسب</a:t>
            </a:r>
            <a:r>
              <a:rPr lang="ar-SA" b="1" dirty="0">
                <a:solidFill>
                  <a:srgbClr val="0070C0"/>
                </a:solidFill>
                <a:latin typeface="IranNastaliq"/>
                <a:ea typeface="Times New Roman"/>
                <a:cs typeface="B Zar"/>
              </a:rPr>
              <a:t> دارد</a:t>
            </a:r>
            <a:endParaRPr lang="en-US" dirty="0">
              <a:solidFill>
                <a:srgbClr val="0070C0"/>
              </a:solidFill>
            </a:endParaRPr>
          </a:p>
        </p:txBody>
      </p:sp>
      <p:sp>
        <p:nvSpPr>
          <p:cNvPr id="7" name="Rectangle 6"/>
          <p:cNvSpPr/>
          <p:nvPr/>
        </p:nvSpPr>
        <p:spPr>
          <a:xfrm>
            <a:off x="914401" y="3848841"/>
            <a:ext cx="7772400" cy="388696"/>
          </a:xfrm>
          <a:prstGeom prst="rect">
            <a:avLst/>
          </a:prstGeom>
        </p:spPr>
        <p:txBody>
          <a:bodyPr wrap="square">
            <a:spAutoFit/>
          </a:bodyPr>
          <a:lstStyle/>
          <a:p>
            <a:pPr algn="r">
              <a:lnSpc>
                <a:spcPct val="107000"/>
              </a:lnSpc>
              <a:spcBef>
                <a:spcPts val="1200"/>
              </a:spcBef>
              <a:spcAft>
                <a:spcPts val="1200"/>
              </a:spcAft>
            </a:pPr>
            <a:r>
              <a:rPr lang="en-US" b="1" dirty="0">
                <a:solidFill>
                  <a:srgbClr val="FF0000"/>
                </a:solidFill>
                <a:ea typeface="Times New Roman"/>
                <a:cs typeface="B Zar"/>
              </a:rPr>
              <a:t> </a:t>
            </a:r>
            <a:r>
              <a:rPr lang="ar-SA" b="1" dirty="0">
                <a:solidFill>
                  <a:srgbClr val="FF0000"/>
                </a:solidFill>
                <a:ea typeface="Times New Roman"/>
                <a:cs typeface="B Zar"/>
              </a:rPr>
              <a:t>معنی بیت: </a:t>
            </a:r>
            <a:r>
              <a:rPr lang="ar-SA" b="1" dirty="0">
                <a:solidFill>
                  <a:srgbClr val="C00000"/>
                </a:solidFill>
                <a:ea typeface="Times New Roman"/>
                <a:cs typeface="B Zar"/>
              </a:rPr>
              <a:t>مرغ با تنبلی و تمسخر ازکرم پرسید تا کی در خانه( پیله) به دور خودت تار می­بافی؟</a:t>
            </a:r>
            <a:endParaRPr lang="en-US" sz="1400" dirty="0">
              <a:solidFill>
                <a:srgbClr val="C00000"/>
              </a:solidFill>
              <a:latin typeface="Calibri"/>
              <a:ea typeface="Calibri"/>
            </a:endParaRPr>
          </a:p>
        </p:txBody>
      </p:sp>
    </p:spTree>
    <p:extLst>
      <p:ext uri="{BB962C8B-B14F-4D97-AF65-F5344CB8AC3E}">
        <p14:creationId xmlns:p14="http://schemas.microsoft.com/office/powerpoint/2010/main" xmlns="" val="136066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50" y="-25400"/>
            <a:ext cx="84185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114300"/>
            <a:ext cx="2036763"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3124200" y="876300"/>
            <a:ext cx="4180953" cy="619272"/>
          </a:xfrm>
          <a:prstGeom prst="rect">
            <a:avLst/>
          </a:prstGeom>
        </p:spPr>
        <p:txBody>
          <a:bodyPr wrap="none">
            <a:spAutoFit/>
          </a:bodyPr>
          <a:lstStyle/>
          <a:p>
            <a:pPr algn="r">
              <a:lnSpc>
                <a:spcPct val="107000"/>
              </a:lnSpc>
              <a:spcBef>
                <a:spcPts val="1200"/>
              </a:spcBef>
              <a:spcAft>
                <a:spcPts val="1200"/>
              </a:spcAft>
            </a:pPr>
            <a:r>
              <a:rPr lang="ar-SA" sz="3200" dirty="0">
                <a:solidFill>
                  <a:srgbClr val="002060"/>
                </a:solidFill>
                <a:latin typeface="Calibri"/>
                <a:ea typeface="Times New Roman"/>
                <a:cs typeface="IranNastaliq"/>
              </a:rPr>
              <a:t>تا چند مُنزوی،  در کنج خلوتی؟                                            دربسته تا به کی در مَحبَس تنی؟</a:t>
            </a:r>
            <a:endParaRPr lang="en-US" dirty="0">
              <a:solidFill>
                <a:srgbClr val="002060"/>
              </a:solidFill>
              <a:latin typeface="Calibri"/>
              <a:ea typeface="Calibri"/>
            </a:endParaRPr>
          </a:p>
        </p:txBody>
      </p:sp>
      <p:sp>
        <p:nvSpPr>
          <p:cNvPr id="5" name="Rectangle 4"/>
          <p:cNvSpPr/>
          <p:nvPr/>
        </p:nvSpPr>
        <p:spPr>
          <a:xfrm>
            <a:off x="1066800" y="1790700"/>
            <a:ext cx="7620000" cy="1870512"/>
          </a:xfrm>
          <a:prstGeom prst="rect">
            <a:avLst/>
          </a:prstGeom>
        </p:spPr>
        <p:txBody>
          <a:bodyPr wrap="square">
            <a:spAutoFit/>
          </a:bodyPr>
          <a:lstStyle/>
          <a:p>
            <a:pPr algn="r">
              <a:lnSpc>
                <a:spcPct val="107000"/>
              </a:lnSpc>
              <a:spcBef>
                <a:spcPts val="1200"/>
              </a:spcBef>
              <a:spcAft>
                <a:spcPts val="1200"/>
              </a:spcAft>
            </a:pPr>
            <a:r>
              <a:rPr lang="ar-SA" b="1" dirty="0">
                <a:solidFill>
                  <a:srgbClr val="00B050"/>
                </a:solidFill>
                <a:latin typeface="IranNastaliq"/>
                <a:ea typeface="Times New Roman"/>
                <a:cs typeface="B Nazanin" pitchFamily="2" charset="-78"/>
              </a:rPr>
              <a:t>دانش زبانی: </a:t>
            </a:r>
            <a:r>
              <a:rPr lang="ar-SA" b="1" dirty="0">
                <a:solidFill>
                  <a:srgbClr val="002060"/>
                </a:solidFill>
                <a:latin typeface="IranNastaliq"/>
                <a:ea typeface="Times New Roman"/>
                <a:cs typeface="B Nazanin" pitchFamily="2" charset="-78"/>
              </a:rPr>
              <a:t>تا چند: قید / منزوی: قید حالت / در کنج خلوت: مسند/ ( البته در این بیت بر اساس نوع خوانش نقش واژه­ها می­تواند تغییر کند. اگر این گونه جابجا کنیم : تا چند در کنج خلوت منزوی هستی. در این صورت </a:t>
            </a:r>
            <a:r>
              <a:rPr lang="ar-SA" b="1" u="sng" dirty="0">
                <a:solidFill>
                  <a:srgbClr val="002060"/>
                </a:solidFill>
                <a:latin typeface="IranNastaliq"/>
                <a:ea typeface="Times New Roman"/>
                <a:cs typeface="B Nazanin" pitchFamily="2" charset="-78"/>
              </a:rPr>
              <a:t>در کنج خلوت</a:t>
            </a:r>
            <a:r>
              <a:rPr lang="ar-SA" b="1" dirty="0">
                <a:solidFill>
                  <a:srgbClr val="002060"/>
                </a:solidFill>
                <a:latin typeface="IranNastaliq"/>
                <a:ea typeface="Times New Roman"/>
                <a:cs typeface="B Nazanin" pitchFamily="2" charset="-78"/>
              </a:rPr>
              <a:t>: قید و </a:t>
            </a:r>
            <a:r>
              <a:rPr lang="ar-SA" b="1" u="sng" dirty="0">
                <a:solidFill>
                  <a:srgbClr val="002060"/>
                </a:solidFill>
                <a:latin typeface="IranNastaliq"/>
                <a:ea typeface="Times New Roman"/>
                <a:cs typeface="B Nazanin" pitchFamily="2" charset="-78"/>
              </a:rPr>
              <a:t>منزوی</a:t>
            </a:r>
            <a:r>
              <a:rPr lang="ar-SA" b="1" dirty="0">
                <a:solidFill>
                  <a:srgbClr val="002060"/>
                </a:solidFill>
                <a:latin typeface="IranNastaliq"/>
                <a:ea typeface="Times New Roman"/>
                <a:cs typeface="B Nazanin" pitchFamily="2" charset="-78"/>
              </a:rPr>
              <a:t> مسند است. لازم به ذکر است که در </a:t>
            </a:r>
            <a:r>
              <a:rPr lang="fa-IR" b="1" dirty="0" smtClean="0">
                <a:solidFill>
                  <a:srgbClr val="002060"/>
                </a:solidFill>
                <a:latin typeface="IranNastaliq"/>
                <a:ea typeface="Times New Roman"/>
                <a:cs typeface="B Nazanin" pitchFamily="2" charset="-78"/>
              </a:rPr>
              <a:t>ب</a:t>
            </a:r>
            <a:r>
              <a:rPr lang="ar-SA" b="1" dirty="0" smtClean="0">
                <a:solidFill>
                  <a:srgbClr val="002060"/>
                </a:solidFill>
                <a:latin typeface="IranNastaliq"/>
                <a:ea typeface="Times New Roman"/>
                <a:cs typeface="B Nazanin" pitchFamily="2" charset="-78"/>
              </a:rPr>
              <a:t>عضی </a:t>
            </a:r>
            <a:r>
              <a:rPr lang="ar-SA" b="1" dirty="0">
                <a:solidFill>
                  <a:srgbClr val="002060"/>
                </a:solidFill>
                <a:latin typeface="IranNastaliq"/>
                <a:ea typeface="Times New Roman"/>
                <a:cs typeface="B Nazanin" pitchFamily="2" charset="-78"/>
              </a:rPr>
              <a:t>از کتابهای کمک آموزشی، نقش </a:t>
            </a:r>
            <a:r>
              <a:rPr lang="ar-SA" b="1" u="sng" dirty="0">
                <a:solidFill>
                  <a:srgbClr val="002060"/>
                </a:solidFill>
                <a:latin typeface="IranNastaliq"/>
                <a:ea typeface="Times New Roman"/>
                <a:cs typeface="B Nazanin" pitchFamily="2" charset="-78"/>
              </a:rPr>
              <a:t>منزوی</a:t>
            </a:r>
            <a:r>
              <a:rPr lang="ar-SA" b="1" dirty="0">
                <a:solidFill>
                  <a:srgbClr val="002060"/>
                </a:solidFill>
                <a:latin typeface="IranNastaliq"/>
                <a:ea typeface="Times New Roman"/>
                <a:cs typeface="B Nazanin" pitchFamily="2" charset="-78"/>
              </a:rPr>
              <a:t> و </a:t>
            </a:r>
            <a:r>
              <a:rPr lang="ar-SA" b="1" u="sng" dirty="0">
                <a:solidFill>
                  <a:srgbClr val="002060"/>
                </a:solidFill>
                <a:latin typeface="IranNastaliq"/>
                <a:ea typeface="Times New Roman"/>
                <a:cs typeface="B Nazanin" pitchFamily="2" charset="-78"/>
              </a:rPr>
              <a:t>در کنج خلوت </a:t>
            </a:r>
            <a:r>
              <a:rPr lang="ar-SA" b="1" dirty="0">
                <a:solidFill>
                  <a:srgbClr val="002060"/>
                </a:solidFill>
                <a:latin typeface="IranNastaliq"/>
                <a:ea typeface="Times New Roman"/>
                <a:cs typeface="B Nazanin" pitchFamily="2" charset="-78"/>
              </a:rPr>
              <a:t>را مسند در نظر گرفته اند</a:t>
            </a:r>
            <a:r>
              <a:rPr lang="ar-SA" b="1" dirty="0" smtClean="0">
                <a:solidFill>
                  <a:srgbClr val="002060"/>
                </a:solidFill>
                <a:latin typeface="IranNastaliq"/>
                <a:ea typeface="Times New Roman"/>
                <a:cs typeface="B Nazanin" pitchFamily="2" charset="-78"/>
              </a:rPr>
              <a:t>.)</a:t>
            </a:r>
            <a:r>
              <a:rPr lang="fa-IR" b="1" dirty="0" smtClean="0">
                <a:solidFill>
                  <a:srgbClr val="002060"/>
                </a:solidFill>
                <a:latin typeface="IranNastaliq"/>
                <a:ea typeface="Times New Roman"/>
                <a:cs typeface="B Nazanin" pitchFamily="2" charset="-78"/>
              </a:rPr>
              <a:t> </a:t>
            </a:r>
            <a:r>
              <a:rPr lang="ar-SA" b="1" u="sng" dirty="0" smtClean="0">
                <a:solidFill>
                  <a:srgbClr val="002060"/>
                </a:solidFill>
                <a:latin typeface="IranNastaliq"/>
                <a:ea typeface="Times New Roman"/>
                <a:cs typeface="B Nazanin" pitchFamily="2" charset="-78"/>
              </a:rPr>
              <a:t>دربسته</a:t>
            </a:r>
            <a:r>
              <a:rPr lang="ar-SA" b="1" dirty="0">
                <a:solidFill>
                  <a:srgbClr val="002060"/>
                </a:solidFill>
                <a:latin typeface="IranNastaliq"/>
                <a:ea typeface="Times New Roman"/>
                <a:cs typeface="B Nazanin" pitchFamily="2" charset="-78"/>
              </a:rPr>
              <a:t>: قید/ </a:t>
            </a:r>
            <a:r>
              <a:rPr lang="ar-SA" b="1" u="sng" dirty="0">
                <a:solidFill>
                  <a:srgbClr val="002060"/>
                </a:solidFill>
                <a:latin typeface="IranNastaliq"/>
                <a:ea typeface="Times New Roman"/>
                <a:cs typeface="B Nazanin" pitchFamily="2" charset="-78"/>
              </a:rPr>
              <a:t>تا به کی</a:t>
            </a:r>
            <a:r>
              <a:rPr lang="ar-SA" b="1" dirty="0">
                <a:solidFill>
                  <a:srgbClr val="002060"/>
                </a:solidFill>
                <a:latin typeface="IranNastaliq"/>
                <a:ea typeface="Times New Roman"/>
                <a:cs typeface="B Nazanin" pitchFamily="2" charset="-78"/>
              </a:rPr>
              <a:t>: قید / </a:t>
            </a:r>
            <a:r>
              <a:rPr lang="ar-SA" b="1" u="sng" dirty="0">
                <a:solidFill>
                  <a:srgbClr val="002060"/>
                </a:solidFill>
                <a:latin typeface="IranNastaliq"/>
                <a:ea typeface="Times New Roman"/>
                <a:cs typeface="B Nazanin" pitchFamily="2" charset="-78"/>
              </a:rPr>
              <a:t>در محبس تن </a:t>
            </a:r>
            <a:r>
              <a:rPr lang="ar-SA" b="1" dirty="0">
                <a:solidFill>
                  <a:srgbClr val="002060"/>
                </a:solidFill>
                <a:latin typeface="IranNastaliq"/>
                <a:ea typeface="Times New Roman"/>
                <a:cs typeface="B Nazanin" pitchFamily="2" charset="-78"/>
              </a:rPr>
              <a:t>: مسند( در مورد نقش های این مصرع نیز اختلاف نظر وجود دارد.)</a:t>
            </a:r>
            <a:endParaRPr lang="en-US" sz="1400" b="1" dirty="0">
              <a:solidFill>
                <a:srgbClr val="002060"/>
              </a:solidFill>
              <a:latin typeface="Calibri"/>
              <a:ea typeface="Calibri"/>
              <a:cs typeface="B Nazanin" pitchFamily="2" charset="-78"/>
            </a:endParaRPr>
          </a:p>
        </p:txBody>
      </p:sp>
      <p:sp>
        <p:nvSpPr>
          <p:cNvPr id="6" name="Rectangle 5"/>
          <p:cNvSpPr/>
          <p:nvPr/>
        </p:nvSpPr>
        <p:spPr>
          <a:xfrm>
            <a:off x="1066800" y="3735169"/>
            <a:ext cx="7620000" cy="646331"/>
          </a:xfrm>
          <a:prstGeom prst="rect">
            <a:avLst/>
          </a:prstGeom>
        </p:spPr>
        <p:txBody>
          <a:bodyPr wrap="square">
            <a:spAutoFit/>
          </a:bodyPr>
          <a:lstStyle/>
          <a:p>
            <a:pPr algn="r" rtl="1"/>
            <a:r>
              <a:rPr lang="ar-SA" b="1" dirty="0">
                <a:solidFill>
                  <a:srgbClr val="00B050"/>
                </a:solidFill>
                <a:latin typeface="IranNastaliq"/>
                <a:ea typeface="Times New Roman"/>
                <a:cs typeface="B Zar"/>
              </a:rPr>
              <a:t>دانش ادبی: </a:t>
            </a:r>
            <a:r>
              <a:rPr lang="ar-SA" b="1" dirty="0">
                <a:solidFill>
                  <a:srgbClr val="C00000"/>
                </a:solidFill>
                <a:latin typeface="IranNastaliq"/>
                <a:ea typeface="Times New Roman"/>
                <a:cs typeface="B Zar"/>
              </a:rPr>
              <a:t>بیت آرایه تشخیص دارد./ محبس تن: اضافه تشبیهی / منزوی، در کنج خلوت، در بسته و محبس : مراعات نظیر دارند.</a:t>
            </a:r>
            <a:endParaRPr lang="en-US" dirty="0">
              <a:solidFill>
                <a:srgbClr val="C00000"/>
              </a:solidFill>
            </a:endParaRPr>
          </a:p>
        </p:txBody>
      </p:sp>
      <p:sp>
        <p:nvSpPr>
          <p:cNvPr id="7" name="Rectangle 6"/>
          <p:cNvSpPr/>
          <p:nvPr/>
        </p:nvSpPr>
        <p:spPr>
          <a:xfrm>
            <a:off x="1066800" y="4524970"/>
            <a:ext cx="7620000" cy="646331"/>
          </a:xfrm>
          <a:prstGeom prst="rect">
            <a:avLst/>
          </a:prstGeom>
        </p:spPr>
        <p:txBody>
          <a:bodyPr wrap="square">
            <a:spAutoFit/>
          </a:bodyPr>
          <a:lstStyle/>
          <a:p>
            <a:pPr algn="r" rtl="1"/>
            <a:r>
              <a:rPr lang="ar-SA" b="1" dirty="0">
                <a:solidFill>
                  <a:srgbClr val="00B050"/>
                </a:solidFill>
                <a:ea typeface="Times New Roman"/>
                <a:cs typeface="B Zar"/>
              </a:rPr>
              <a:t>معنی بیت: </a:t>
            </a:r>
            <a:r>
              <a:rPr lang="ar-SA" b="1" dirty="0">
                <a:solidFill>
                  <a:schemeClr val="accent4">
                    <a:lumMod val="95000"/>
                    <a:lumOff val="5000"/>
                  </a:schemeClr>
                </a:solidFill>
                <a:ea typeface="Times New Roman"/>
                <a:cs typeface="B Zar"/>
              </a:rPr>
              <a:t>ای کرم تا چه وقت در کنج تنهایی، گوشه نشینی اختیار می­کنی و از مردم کنار می­گیری؟ تا چه وقت اسیر جسم خاکی خود هستی؟</a:t>
            </a:r>
            <a:endParaRPr lang="en-US" dirty="0">
              <a:solidFill>
                <a:schemeClr val="accent4">
                  <a:lumMod val="95000"/>
                  <a:lumOff val="5000"/>
                </a:schemeClr>
              </a:solidFill>
            </a:endParaRPr>
          </a:p>
        </p:txBody>
      </p:sp>
    </p:spTree>
    <p:extLst>
      <p:ext uri="{BB962C8B-B14F-4D97-AF65-F5344CB8AC3E}">
        <p14:creationId xmlns:p14="http://schemas.microsoft.com/office/powerpoint/2010/main" xmlns="" val="342393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723635"/>
          </a:xfrm>
        </p:spPr>
        <p:txBody>
          <a:bodyPr/>
          <a:lstStyle/>
          <a:p>
            <a:pPr algn="r" rtl="1">
              <a:spcAft>
                <a:spcPts val="750"/>
              </a:spcAft>
            </a:pPr>
            <a:r>
              <a:rPr lang="en-US" b="1" dirty="0" smtClean="0">
                <a:solidFill>
                  <a:srgbClr val="00B050"/>
                </a:solidFill>
                <a:effectLst/>
                <a:latin typeface="B Zar"/>
                <a:ea typeface="Times New Roman"/>
              </a:rPr>
              <a:t> </a:t>
            </a:r>
            <a:r>
              <a:rPr lang="fa-IR" b="1" dirty="0" smtClean="0">
                <a:solidFill>
                  <a:srgbClr val="0070C0"/>
                </a:solidFill>
                <a:effectLst/>
                <a:latin typeface="Times New Roman"/>
                <a:ea typeface="Times New Roman"/>
                <a:cs typeface="B Zar"/>
              </a:rPr>
              <a:t>تاریخ ادبیات:</a:t>
            </a:r>
            <a:endParaRPr lang="en-US" dirty="0"/>
          </a:p>
        </p:txBody>
      </p:sp>
      <p:sp>
        <p:nvSpPr>
          <p:cNvPr id="4" name="Rectangle 3"/>
          <p:cNvSpPr/>
          <p:nvPr/>
        </p:nvSpPr>
        <p:spPr>
          <a:xfrm>
            <a:off x="2286000" y="1181100"/>
            <a:ext cx="6553200" cy="4084516"/>
          </a:xfrm>
          <a:prstGeom prst="rect">
            <a:avLst/>
          </a:prstGeom>
          <a:solidFill>
            <a:schemeClr val="accent1">
              <a:lumMod val="90000"/>
            </a:schemeClr>
          </a:solidFill>
        </p:spPr>
        <p:txBody>
          <a:bodyPr wrap="square">
            <a:spAutoFit/>
          </a:bodyPr>
          <a:lstStyle/>
          <a:p>
            <a:pPr algn="r" rtl="1">
              <a:spcAft>
                <a:spcPts val="750"/>
              </a:spcAft>
            </a:pPr>
            <a:r>
              <a:rPr lang="en-US" b="1" dirty="0" smtClean="0">
                <a:solidFill>
                  <a:schemeClr val="accent2">
                    <a:lumMod val="50000"/>
                  </a:schemeClr>
                </a:solidFill>
                <a:effectLst/>
                <a:latin typeface="B Zar"/>
                <a:ea typeface="Times New Roman"/>
                <a:cs typeface="B Nazanin" pitchFamily="2" charset="-78"/>
              </a:rPr>
              <a:t> </a:t>
            </a:r>
            <a:r>
              <a:rPr lang="fa-IR" b="1" dirty="0" smtClean="0">
                <a:solidFill>
                  <a:schemeClr val="accent2">
                    <a:lumMod val="50000"/>
                  </a:schemeClr>
                </a:solidFill>
                <a:effectLst/>
                <a:highlight>
                  <a:srgbClr val="FFFF00"/>
                </a:highlight>
                <a:latin typeface="Calibri"/>
                <a:ea typeface="Calibri"/>
                <a:cs typeface="B Nazanin" pitchFamily="2" charset="-78"/>
              </a:rPr>
              <a:t>ابوحامد، امام محمّد بن محمّد غزّالی توسی</a:t>
            </a:r>
            <a:r>
              <a:rPr lang="fa-IR" b="1" dirty="0" smtClean="0">
                <a:solidFill>
                  <a:schemeClr val="accent2">
                    <a:lumMod val="50000"/>
                  </a:schemeClr>
                </a:solidFill>
                <a:effectLst/>
                <a:latin typeface="Calibri"/>
                <a:ea typeface="Calibri"/>
                <a:cs typeface="B Nazanin" pitchFamily="2" charset="-78"/>
              </a:rPr>
              <a:t>، در سال 450 </a:t>
            </a:r>
            <a:r>
              <a:rPr lang="fa-IR" dirty="0" smtClean="0">
                <a:solidFill>
                  <a:schemeClr val="accent2">
                    <a:lumMod val="50000"/>
                  </a:schemeClr>
                </a:solidFill>
                <a:effectLst/>
                <a:latin typeface="Calibri"/>
                <a:ea typeface="Calibri"/>
                <a:cs typeface="B Nazanin" pitchFamily="2" charset="-78"/>
              </a:rPr>
              <a:t>ه</a:t>
            </a:r>
            <a:r>
              <a:rPr lang="fa-IR" b="1" dirty="0" smtClean="0">
                <a:solidFill>
                  <a:schemeClr val="accent2">
                    <a:lumMod val="50000"/>
                  </a:schemeClr>
                </a:solidFill>
                <a:effectLst/>
                <a:latin typeface="Calibri"/>
                <a:ea typeface="Calibri"/>
                <a:cs typeface="B Nazanin" pitchFamily="2" charset="-78"/>
              </a:rPr>
              <a:t> . </a:t>
            </a:r>
            <a:r>
              <a:rPr lang="fa-IR" dirty="0" smtClean="0">
                <a:solidFill>
                  <a:schemeClr val="accent2">
                    <a:lumMod val="50000"/>
                  </a:schemeClr>
                </a:solidFill>
                <a:effectLst/>
                <a:latin typeface="Calibri"/>
                <a:ea typeface="Calibri"/>
                <a:cs typeface="B Nazanin" pitchFamily="2" charset="-78"/>
              </a:rPr>
              <a:t>ق</a:t>
            </a:r>
            <a:r>
              <a:rPr lang="fa-IR" b="1" dirty="0" smtClean="0">
                <a:solidFill>
                  <a:schemeClr val="accent2">
                    <a:lumMod val="50000"/>
                  </a:schemeClr>
                </a:solidFill>
                <a:effectLst/>
                <a:latin typeface="Calibri"/>
                <a:ea typeface="Calibri"/>
                <a:cs typeface="B Nazanin" pitchFamily="2" charset="-78"/>
              </a:rPr>
              <a:t>. در روستای </a:t>
            </a:r>
            <a:r>
              <a:rPr lang="fa-IR" b="1" dirty="0" smtClean="0">
                <a:solidFill>
                  <a:schemeClr val="accent2">
                    <a:lumMod val="50000"/>
                  </a:schemeClr>
                </a:solidFill>
                <a:effectLst/>
                <a:highlight>
                  <a:srgbClr val="FFFF00"/>
                </a:highlight>
                <a:latin typeface="Calibri"/>
                <a:ea typeface="Calibri"/>
                <a:cs typeface="B Nazanin" pitchFamily="2" charset="-78"/>
              </a:rPr>
              <a:t>طابرانِ طوس</a:t>
            </a:r>
            <a:r>
              <a:rPr lang="fa-IR" b="1" dirty="0" smtClean="0">
                <a:solidFill>
                  <a:schemeClr val="accent2">
                    <a:lumMod val="50000"/>
                  </a:schemeClr>
                </a:solidFill>
                <a:effectLst/>
                <a:latin typeface="Calibri"/>
                <a:ea typeface="Calibri"/>
                <a:cs typeface="B Nazanin" pitchFamily="2" charset="-78"/>
              </a:rPr>
              <a:t> دیده به جهان گشود. کودکی و جوانی اش صرفِ دانش اندوزی و جهانگردی شد و در مرز چهل سالگی در انواع رشته های علوم اسلامی، سرآمدِ دانشورانِ روزگارِ خود گشت و نامش در سراسرِ جهانِ اسلامِ آن روزگار زبانزد همگان گردید.</a:t>
            </a:r>
          </a:p>
          <a:p>
            <a:pPr algn="r" rtl="1">
              <a:spcAft>
                <a:spcPts val="750"/>
              </a:spcAft>
            </a:pPr>
            <a:endParaRPr lang="en-US" sz="1600" dirty="0" smtClean="0">
              <a:solidFill>
                <a:schemeClr val="accent2">
                  <a:lumMod val="50000"/>
                </a:schemeClr>
              </a:solidFill>
              <a:effectLst/>
              <a:latin typeface="Times New Roman"/>
              <a:ea typeface="Times New Roman"/>
              <a:cs typeface="B Nazanin" pitchFamily="2" charset="-78"/>
            </a:endParaRPr>
          </a:p>
          <a:p>
            <a:pPr algn="r" rtl="1">
              <a:lnSpc>
                <a:spcPct val="107000"/>
              </a:lnSpc>
              <a:spcAft>
                <a:spcPts val="800"/>
              </a:spcAft>
            </a:pPr>
            <a:r>
              <a:rPr lang="en-US" b="1" dirty="0">
                <a:solidFill>
                  <a:schemeClr val="accent2">
                    <a:lumMod val="50000"/>
                  </a:schemeClr>
                </a:solidFill>
                <a:latin typeface="B Zar"/>
                <a:ea typeface="Calibri"/>
                <a:cs typeface="B Nazanin" pitchFamily="2" charset="-78"/>
              </a:rPr>
              <a:t> </a:t>
            </a:r>
            <a:r>
              <a:rPr lang="fa-IR" b="1" dirty="0">
                <a:solidFill>
                  <a:schemeClr val="accent2">
                    <a:lumMod val="50000"/>
                  </a:schemeClr>
                </a:solidFill>
                <a:latin typeface="B Zar"/>
                <a:ea typeface="Calibri"/>
                <a:cs typeface="B Nazanin" pitchFamily="2" charset="-78"/>
              </a:rPr>
              <a:t>وی از دانشمندان معروف </a:t>
            </a:r>
            <a:r>
              <a:rPr lang="fa-IR" b="1" dirty="0">
                <a:solidFill>
                  <a:schemeClr val="accent2">
                    <a:lumMod val="50000"/>
                  </a:schemeClr>
                </a:solidFill>
                <a:highlight>
                  <a:srgbClr val="FFFF00"/>
                </a:highlight>
                <a:latin typeface="B Zar"/>
                <a:ea typeface="Calibri"/>
                <a:cs typeface="B Nazanin" pitchFamily="2" charset="-78"/>
              </a:rPr>
              <a:t>دورۀ سلجوقي</a:t>
            </a:r>
            <a:r>
              <a:rPr lang="fa-IR" b="1" dirty="0">
                <a:solidFill>
                  <a:schemeClr val="accent2">
                    <a:lumMod val="50000"/>
                  </a:schemeClr>
                </a:solidFill>
                <a:latin typeface="B Zar"/>
                <a:ea typeface="Calibri"/>
                <a:cs typeface="B Nazanin" pitchFamily="2" charset="-78"/>
              </a:rPr>
              <a:t> است. او در فقه و حکمت و کلام، سرآمد روزگار خويش بود. </a:t>
            </a:r>
            <a:r>
              <a:rPr lang="fa-IR" b="1" dirty="0">
                <a:solidFill>
                  <a:schemeClr val="accent2">
                    <a:lumMod val="50000"/>
                  </a:schemeClr>
                </a:solidFill>
                <a:highlight>
                  <a:srgbClr val="FFFF00"/>
                </a:highlight>
                <a:latin typeface="B Zar"/>
                <a:ea typeface="Calibri"/>
                <a:cs typeface="B Nazanin" pitchFamily="2" charset="-78"/>
              </a:rPr>
              <a:t>پدرش، مردي بافنده بود</a:t>
            </a:r>
            <a:r>
              <a:rPr lang="fa-IR" b="1" dirty="0">
                <a:solidFill>
                  <a:schemeClr val="accent2">
                    <a:lumMod val="50000"/>
                  </a:schemeClr>
                </a:solidFill>
                <a:latin typeface="B Zar"/>
                <a:ea typeface="Calibri"/>
                <a:cs typeface="B Nazanin" pitchFamily="2" charset="-78"/>
              </a:rPr>
              <a:t> و برخي لقب </a:t>
            </a:r>
            <a:r>
              <a:rPr lang="fa-IR" b="1" dirty="0">
                <a:solidFill>
                  <a:schemeClr val="accent2">
                    <a:lumMod val="50000"/>
                  </a:schemeClr>
                </a:solidFill>
                <a:highlight>
                  <a:srgbClr val="FFFF00"/>
                </a:highlight>
                <a:latin typeface="B Zar"/>
                <a:ea typeface="Calibri"/>
                <a:cs typeface="B Nazanin" pitchFamily="2" charset="-78"/>
              </a:rPr>
              <a:t>غزّالي</a:t>
            </a:r>
            <a:r>
              <a:rPr lang="fa-IR" b="1" dirty="0">
                <a:solidFill>
                  <a:schemeClr val="accent2">
                    <a:lumMod val="50000"/>
                  </a:schemeClr>
                </a:solidFill>
                <a:latin typeface="B Zar"/>
                <a:ea typeface="Calibri"/>
                <a:cs typeface="B Nazanin" pitchFamily="2" charset="-78"/>
              </a:rPr>
              <a:t> را به مناسبت پيشۀ او مي دانند. وي به مدّت پ</a:t>
            </a:r>
            <a:r>
              <a:rPr lang="fa-IR" b="1" dirty="0">
                <a:solidFill>
                  <a:schemeClr val="accent2">
                    <a:lumMod val="50000"/>
                  </a:schemeClr>
                </a:solidFill>
                <a:highlight>
                  <a:srgbClr val="FFFF00"/>
                </a:highlight>
                <a:latin typeface="B Zar"/>
                <a:ea typeface="Calibri"/>
                <a:cs typeface="B Nazanin" pitchFamily="2" charset="-78"/>
              </a:rPr>
              <a:t>نج سال</a:t>
            </a:r>
            <a:r>
              <a:rPr lang="fa-IR" b="1" dirty="0">
                <a:solidFill>
                  <a:schemeClr val="accent2">
                    <a:lumMod val="50000"/>
                  </a:schemeClr>
                </a:solidFill>
                <a:latin typeface="B Zar"/>
                <a:ea typeface="Calibri"/>
                <a:cs typeface="B Nazanin" pitchFamily="2" charset="-78"/>
              </a:rPr>
              <a:t> در مدرسۀ ن</a:t>
            </a:r>
            <a:r>
              <a:rPr lang="fa-IR" b="1" dirty="0">
                <a:solidFill>
                  <a:schemeClr val="accent2">
                    <a:lumMod val="50000"/>
                  </a:schemeClr>
                </a:solidFill>
                <a:highlight>
                  <a:srgbClr val="FFFF00"/>
                </a:highlight>
                <a:latin typeface="B Zar"/>
                <a:ea typeface="Calibri"/>
                <a:cs typeface="B Nazanin" pitchFamily="2" charset="-78"/>
              </a:rPr>
              <a:t>ظامیه بغداد</a:t>
            </a:r>
            <a:r>
              <a:rPr lang="fa-IR" b="1" dirty="0">
                <a:solidFill>
                  <a:schemeClr val="accent2">
                    <a:lumMod val="50000"/>
                  </a:schemeClr>
                </a:solidFill>
                <a:latin typeface="B Zar"/>
                <a:ea typeface="Calibri"/>
                <a:cs typeface="B Nazanin" pitchFamily="2" charset="-78"/>
              </a:rPr>
              <a:t> تدریس کرد. </a:t>
            </a:r>
            <a:endParaRPr lang="fa-IR" b="1" dirty="0" smtClean="0">
              <a:solidFill>
                <a:schemeClr val="accent2">
                  <a:lumMod val="50000"/>
                </a:schemeClr>
              </a:solidFill>
              <a:latin typeface="B Zar"/>
              <a:ea typeface="Calibri"/>
              <a:cs typeface="B Nazanin" pitchFamily="2" charset="-78"/>
            </a:endParaRPr>
          </a:p>
          <a:p>
            <a:pPr algn="r" rtl="1">
              <a:lnSpc>
                <a:spcPct val="107000"/>
              </a:lnSpc>
              <a:spcAft>
                <a:spcPts val="800"/>
              </a:spcAft>
            </a:pPr>
            <a:endParaRPr lang="en-US" sz="1400" dirty="0">
              <a:solidFill>
                <a:schemeClr val="accent2">
                  <a:lumMod val="50000"/>
                </a:schemeClr>
              </a:solidFill>
              <a:latin typeface="Calibri"/>
              <a:ea typeface="Calibri"/>
              <a:cs typeface="B Nazanin" pitchFamily="2" charset="-78"/>
            </a:endParaRPr>
          </a:p>
          <a:p>
            <a:pPr algn="r" rtl="1"/>
            <a:r>
              <a:rPr lang="ar-SA" b="1" dirty="0" smtClean="0">
                <a:solidFill>
                  <a:schemeClr val="accent2">
                    <a:lumMod val="50000"/>
                  </a:schemeClr>
                </a:solidFill>
                <a:effectLst/>
                <a:latin typeface="IranSans"/>
                <a:ea typeface="Calibri"/>
                <a:cs typeface="B Nazanin" pitchFamily="2" charset="-78"/>
              </a:rPr>
              <a:t>سرانجام در سال </a:t>
            </a:r>
            <a:r>
              <a:rPr lang="ar-SA" b="1" dirty="0" smtClean="0">
                <a:solidFill>
                  <a:schemeClr val="accent2">
                    <a:lumMod val="50000"/>
                  </a:schemeClr>
                </a:solidFill>
                <a:effectLst/>
                <a:highlight>
                  <a:srgbClr val="FFFF00"/>
                </a:highlight>
                <a:latin typeface="IranSans"/>
                <a:ea typeface="Calibri"/>
                <a:cs typeface="B Nazanin" pitchFamily="2" charset="-78"/>
              </a:rPr>
              <a:t>505</a:t>
            </a:r>
            <a:r>
              <a:rPr lang="ar-SA" b="1" dirty="0" smtClean="0">
                <a:solidFill>
                  <a:schemeClr val="accent2">
                    <a:lumMod val="50000"/>
                  </a:schemeClr>
                </a:solidFill>
                <a:effectLst/>
                <a:latin typeface="IranSans"/>
                <a:ea typeface="Calibri"/>
                <a:cs typeface="B Nazanin" pitchFamily="2" charset="-78"/>
              </a:rPr>
              <a:t> </a:t>
            </a:r>
            <a:r>
              <a:rPr lang="ar-SA" dirty="0" smtClean="0">
                <a:solidFill>
                  <a:schemeClr val="accent2">
                    <a:lumMod val="50000"/>
                  </a:schemeClr>
                </a:solidFill>
                <a:effectLst/>
                <a:latin typeface="IranSans"/>
                <a:ea typeface="Calibri"/>
                <a:cs typeface="B Nazanin" pitchFamily="2" charset="-78"/>
              </a:rPr>
              <a:t>ه</a:t>
            </a:r>
            <a:r>
              <a:rPr lang="ar-SA" b="1" dirty="0" smtClean="0">
                <a:solidFill>
                  <a:schemeClr val="accent2">
                    <a:lumMod val="50000"/>
                  </a:schemeClr>
                </a:solidFill>
                <a:effectLst/>
                <a:latin typeface="IranSans"/>
                <a:ea typeface="Calibri"/>
                <a:cs typeface="B Nazanin" pitchFamily="2" charset="-78"/>
              </a:rPr>
              <a:t> . </a:t>
            </a:r>
            <a:r>
              <a:rPr lang="ar-SA" dirty="0" smtClean="0">
                <a:solidFill>
                  <a:schemeClr val="accent2">
                    <a:lumMod val="50000"/>
                  </a:schemeClr>
                </a:solidFill>
                <a:effectLst/>
                <a:latin typeface="IranSans"/>
                <a:ea typeface="Calibri"/>
                <a:cs typeface="B Nazanin" pitchFamily="2" charset="-78"/>
              </a:rPr>
              <a:t>ق</a:t>
            </a:r>
            <a:r>
              <a:rPr lang="ar-SA" b="1" dirty="0" smtClean="0">
                <a:solidFill>
                  <a:schemeClr val="accent2">
                    <a:lumMod val="50000"/>
                  </a:schemeClr>
                </a:solidFill>
                <a:effectLst/>
                <a:latin typeface="IranSans"/>
                <a:ea typeface="Calibri"/>
                <a:cs typeface="B Nazanin" pitchFamily="2" charset="-78"/>
              </a:rPr>
              <a:t>. پس از پنجاه و پنج سال زندگیِ پر ثمر، چراغ زندگی­اش در زادگاهش ، طابران توس، خاموش </a:t>
            </a:r>
            <a:r>
              <a:rPr lang="fa-IR" b="1" dirty="0" smtClean="0">
                <a:solidFill>
                  <a:schemeClr val="accent2">
                    <a:lumMod val="50000"/>
                  </a:schemeClr>
                </a:solidFill>
                <a:effectLst/>
                <a:latin typeface="Calibri"/>
                <a:ea typeface="Calibri"/>
                <a:cs typeface="B Nazanin" pitchFamily="2" charset="-78"/>
              </a:rPr>
              <a:t>و همان جا به خاک سپرده شد</a:t>
            </a:r>
            <a:r>
              <a:rPr lang="ar-SA" b="1" dirty="0" smtClean="0">
                <a:solidFill>
                  <a:schemeClr val="accent2">
                    <a:lumMod val="50000"/>
                  </a:schemeClr>
                </a:solidFill>
                <a:effectLst/>
                <a:latin typeface="IranSans"/>
                <a:ea typeface="Calibri"/>
                <a:cs typeface="B Nazanin" pitchFamily="2" charset="-78"/>
              </a:rPr>
              <a:t>. امّا مشعل پرفروغ اندیشه اش در کنار آثار فراوان و ارزنده ای که از خود باقی گذاشته، هم چنان فروزان بر جای مانده</a:t>
            </a:r>
            <a:r>
              <a:rPr lang="fa-IR" b="1" dirty="0" smtClean="0">
                <a:solidFill>
                  <a:schemeClr val="accent2">
                    <a:lumMod val="50000"/>
                  </a:schemeClr>
                </a:solidFill>
                <a:effectLst/>
                <a:latin typeface="Calibri"/>
                <a:ea typeface="Calibri"/>
                <a:cs typeface="B Nazanin" pitchFamily="2" charset="-78"/>
              </a:rPr>
              <a:t> است</a:t>
            </a:r>
            <a:endParaRPr lang="en-US" dirty="0">
              <a:solidFill>
                <a:schemeClr val="accent2">
                  <a:lumMod val="50000"/>
                </a:schemeClr>
              </a:solidFill>
              <a:cs typeface="B Nazanin" pitchFamily="2" charset="-78"/>
            </a:endParaRPr>
          </a:p>
        </p:txBody>
      </p:sp>
      <p:pic>
        <p:nvPicPr>
          <p:cNvPr id="6" name="Content Placeholder 5"/>
          <p:cNvPicPr>
            <a:picLocks noGrp="1" noChangeAspect="1"/>
          </p:cNvPicPr>
          <p:nvPr>
            <p:ph idx="1"/>
          </p:nvPr>
        </p:nvPicPr>
        <p:blipFill>
          <a:blip r:embed="rId2" cstate="print">
            <a:extLst>
              <a:ext uri="{BEBA8EAE-BF5A-486C-A8C5-ECC9F3942E4B}">
                <a14:imgProps xmlns:a14="http://schemas.microsoft.com/office/drawing/2010/main" xmlns="">
                  <a14:imgLayer r:embed="rId3">
                    <a14:imgEffect>
                      <a14:sharpenSoften amount="500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95250" y="228600"/>
            <a:ext cx="2266950" cy="4762500"/>
          </a:xfrm>
          <a:prstGeom prst="rect">
            <a:avLst/>
          </a:prstGeom>
          <a:ln>
            <a:noFill/>
          </a:ln>
          <a:effectLst>
            <a:softEdge rad="112500"/>
          </a:effectLst>
        </p:spPr>
      </p:pic>
    </p:spTree>
    <p:extLst>
      <p:ext uri="{BB962C8B-B14F-4D97-AF65-F5344CB8AC3E}">
        <p14:creationId xmlns:p14="http://schemas.microsoft.com/office/powerpoint/2010/main" xmlns="" val="3330125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50" y="-25400"/>
            <a:ext cx="84185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 y="114300"/>
            <a:ext cx="2036763"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819400" y="787400"/>
            <a:ext cx="4665060" cy="619272"/>
          </a:xfrm>
          <a:prstGeom prst="rect">
            <a:avLst/>
          </a:prstGeom>
        </p:spPr>
        <p:txBody>
          <a:bodyPr wrap="none">
            <a:spAutoFit/>
          </a:bodyPr>
          <a:lstStyle/>
          <a:p>
            <a:pPr algn="r">
              <a:lnSpc>
                <a:spcPct val="107000"/>
              </a:lnSpc>
              <a:spcBef>
                <a:spcPts val="1200"/>
              </a:spcBef>
              <a:spcAft>
                <a:spcPts val="1200"/>
              </a:spcAft>
            </a:pPr>
            <a:r>
              <a:rPr lang="ar-SA" sz="3200" dirty="0">
                <a:solidFill>
                  <a:schemeClr val="accent2">
                    <a:lumMod val="50000"/>
                  </a:schemeClr>
                </a:solidFill>
                <a:latin typeface="Calibri"/>
                <a:ea typeface="Times New Roman"/>
                <a:cs typeface="IranNastaliq"/>
              </a:rPr>
              <a:t>در فکر رَستنم - پاسخ بداد کرم-                                      خلوت نشسته ام زین روی، منحنی</a:t>
            </a:r>
            <a:endParaRPr lang="en-US" dirty="0">
              <a:solidFill>
                <a:schemeClr val="accent2">
                  <a:lumMod val="50000"/>
                </a:schemeClr>
              </a:solidFill>
              <a:latin typeface="Calibri"/>
              <a:ea typeface="Calibri"/>
            </a:endParaRPr>
          </a:p>
        </p:txBody>
      </p:sp>
      <p:sp>
        <p:nvSpPr>
          <p:cNvPr id="5" name="Rectangle 4"/>
          <p:cNvSpPr/>
          <p:nvPr/>
        </p:nvSpPr>
        <p:spPr>
          <a:xfrm>
            <a:off x="1600200" y="1943100"/>
            <a:ext cx="7162800" cy="646331"/>
          </a:xfrm>
          <a:prstGeom prst="rect">
            <a:avLst/>
          </a:prstGeom>
        </p:spPr>
        <p:txBody>
          <a:bodyPr wrap="square">
            <a:spAutoFit/>
          </a:bodyPr>
          <a:lstStyle/>
          <a:p>
            <a:pPr algn="r" rtl="1"/>
            <a:r>
              <a:rPr lang="ar-SA" b="1" dirty="0">
                <a:solidFill>
                  <a:srgbClr val="0070C0"/>
                </a:solidFill>
                <a:latin typeface="IranNastaliq"/>
                <a:ea typeface="Times New Roman"/>
                <a:cs typeface="B Zar"/>
              </a:rPr>
              <a:t>دانش زبانی: </a:t>
            </a:r>
            <a:r>
              <a:rPr lang="ar-SA" b="1" dirty="0">
                <a:solidFill>
                  <a:srgbClr val="C00000"/>
                </a:solidFill>
                <a:latin typeface="IranNastaliq"/>
                <a:ea typeface="Times New Roman"/>
                <a:cs typeface="B Zar"/>
              </a:rPr>
              <a:t>در فکر رستن: مسند / کرم : نهاد / پاسخ : مفعول / </a:t>
            </a:r>
            <a:r>
              <a:rPr lang="ar-SA" b="1" u="sng" dirty="0">
                <a:solidFill>
                  <a:srgbClr val="C00000"/>
                </a:solidFill>
                <a:latin typeface="IranNastaliq"/>
                <a:ea typeface="Times New Roman"/>
                <a:cs typeface="B Zar"/>
              </a:rPr>
              <a:t>خلوت</a:t>
            </a:r>
            <a:r>
              <a:rPr lang="ar-SA" b="1" dirty="0">
                <a:solidFill>
                  <a:srgbClr val="C00000"/>
                </a:solidFill>
                <a:latin typeface="IranNastaliq"/>
                <a:ea typeface="Times New Roman"/>
                <a:cs typeface="B Zar"/>
              </a:rPr>
              <a:t> - </a:t>
            </a:r>
            <a:r>
              <a:rPr lang="ar-SA" b="1" u="sng" dirty="0">
                <a:solidFill>
                  <a:srgbClr val="C00000"/>
                </a:solidFill>
                <a:latin typeface="IranNastaliq"/>
                <a:ea typeface="Times New Roman"/>
                <a:cs typeface="B Zar"/>
              </a:rPr>
              <a:t>زین روی </a:t>
            </a:r>
            <a:r>
              <a:rPr lang="ar-SA" b="1" dirty="0">
                <a:solidFill>
                  <a:srgbClr val="C00000"/>
                </a:solidFill>
                <a:latin typeface="IranNastaliq"/>
                <a:ea typeface="Times New Roman"/>
                <a:cs typeface="B Zar"/>
              </a:rPr>
              <a:t>- </a:t>
            </a:r>
            <a:r>
              <a:rPr lang="ar-SA" b="1" u="sng" dirty="0">
                <a:solidFill>
                  <a:srgbClr val="C00000"/>
                </a:solidFill>
                <a:latin typeface="IranNastaliq"/>
                <a:ea typeface="Times New Roman"/>
                <a:cs typeface="B Zar"/>
              </a:rPr>
              <a:t>منحنی</a:t>
            </a:r>
            <a:r>
              <a:rPr lang="ar-SA" b="1" dirty="0">
                <a:solidFill>
                  <a:srgbClr val="C00000"/>
                </a:solidFill>
                <a:latin typeface="IranNastaliq"/>
                <a:ea typeface="Times New Roman"/>
                <a:cs typeface="B Zar"/>
              </a:rPr>
              <a:t> : قید هستند/ نشسته­ام: ماضی نقلی.بیت سه جمله دارد</a:t>
            </a:r>
            <a:endParaRPr lang="en-US" dirty="0">
              <a:solidFill>
                <a:srgbClr val="C00000"/>
              </a:solidFill>
            </a:endParaRPr>
          </a:p>
        </p:txBody>
      </p:sp>
      <p:sp>
        <p:nvSpPr>
          <p:cNvPr id="6" name="Rectangle 5"/>
          <p:cNvSpPr/>
          <p:nvPr/>
        </p:nvSpPr>
        <p:spPr>
          <a:xfrm>
            <a:off x="4787218" y="2849804"/>
            <a:ext cx="3975782" cy="388696"/>
          </a:xfrm>
          <a:prstGeom prst="rect">
            <a:avLst/>
          </a:prstGeom>
        </p:spPr>
        <p:txBody>
          <a:bodyPr wrap="square">
            <a:spAutoFit/>
          </a:bodyPr>
          <a:lstStyle/>
          <a:p>
            <a:pPr algn="r" rtl="1">
              <a:lnSpc>
                <a:spcPct val="107000"/>
              </a:lnSpc>
              <a:spcBef>
                <a:spcPts val="1200"/>
              </a:spcBef>
              <a:spcAft>
                <a:spcPts val="1200"/>
              </a:spcAft>
            </a:pPr>
            <a:r>
              <a:rPr lang="ar-SA" b="1" dirty="0">
                <a:solidFill>
                  <a:srgbClr val="0070C0"/>
                </a:solidFill>
                <a:latin typeface="IranNastaliq"/>
                <a:ea typeface="Times New Roman"/>
                <a:cs typeface="B Zar"/>
              </a:rPr>
              <a:t>دانش ادبی: </a:t>
            </a:r>
            <a:r>
              <a:rPr lang="ar-SA" b="1" dirty="0">
                <a:solidFill>
                  <a:srgbClr val="00B050"/>
                </a:solidFill>
                <a:latin typeface="IranNastaliq"/>
                <a:ea typeface="Times New Roman"/>
                <a:cs typeface="B Zar"/>
              </a:rPr>
              <a:t>بیت آرایه تشخیص دارد</a:t>
            </a:r>
            <a:r>
              <a:rPr lang="ar-SA" b="1" dirty="0" smtClean="0">
                <a:solidFill>
                  <a:srgbClr val="0070C0"/>
                </a:solidFill>
                <a:latin typeface="IranNastaliq"/>
                <a:ea typeface="Times New Roman"/>
                <a:cs typeface="B Zar"/>
              </a:rPr>
              <a:t>.</a:t>
            </a:r>
            <a:endParaRPr lang="en-US" sz="1400" dirty="0">
              <a:latin typeface="Calibri"/>
              <a:ea typeface="Calibri"/>
            </a:endParaRPr>
          </a:p>
        </p:txBody>
      </p:sp>
      <p:sp>
        <p:nvSpPr>
          <p:cNvPr id="7" name="Rectangle 6"/>
          <p:cNvSpPr/>
          <p:nvPr/>
        </p:nvSpPr>
        <p:spPr>
          <a:xfrm>
            <a:off x="228600" y="3695700"/>
            <a:ext cx="8551863" cy="685059"/>
          </a:xfrm>
          <a:prstGeom prst="rect">
            <a:avLst/>
          </a:prstGeom>
        </p:spPr>
        <p:txBody>
          <a:bodyPr wrap="square">
            <a:spAutoFit/>
          </a:bodyPr>
          <a:lstStyle/>
          <a:p>
            <a:pPr algn="r">
              <a:lnSpc>
                <a:spcPct val="107000"/>
              </a:lnSpc>
              <a:spcBef>
                <a:spcPts val="1200"/>
              </a:spcBef>
              <a:spcAft>
                <a:spcPts val="1200"/>
              </a:spcAft>
            </a:pPr>
            <a:r>
              <a:rPr lang="en-US" b="1" dirty="0">
                <a:solidFill>
                  <a:srgbClr val="0070C0"/>
                </a:solidFill>
                <a:ea typeface="Times New Roman"/>
                <a:cs typeface="B Zar"/>
              </a:rPr>
              <a:t> </a:t>
            </a:r>
            <a:r>
              <a:rPr lang="ar-SA" b="1" dirty="0">
                <a:solidFill>
                  <a:srgbClr val="0070C0"/>
                </a:solidFill>
                <a:ea typeface="Times New Roman"/>
                <a:cs typeface="B Zar"/>
              </a:rPr>
              <a:t>معنی بیت: </a:t>
            </a:r>
            <a:r>
              <a:rPr lang="ar-SA" b="1" dirty="0">
                <a:solidFill>
                  <a:schemeClr val="tx1">
                    <a:lumMod val="75000"/>
                    <a:lumOff val="25000"/>
                  </a:schemeClr>
                </a:solidFill>
                <a:ea typeface="Times New Roman"/>
                <a:cs typeface="B Zar"/>
              </a:rPr>
              <a:t>کرم پاسخ داد: در فکر رهایی و پرواز می باشم، به این سبب، با حالتی خمیده ، خلوت و تنهایی اختیار کرده­ام. (رَستن یعنی دل کندن از دنیا و پرواز آسمانی مراد است.)</a:t>
            </a:r>
            <a:endParaRPr lang="en-US" sz="1400" dirty="0">
              <a:solidFill>
                <a:schemeClr val="tx1">
                  <a:lumMod val="75000"/>
                  <a:lumOff val="25000"/>
                </a:schemeClr>
              </a:solidFill>
              <a:latin typeface="Calibri"/>
              <a:ea typeface="Calibri"/>
            </a:endParaRPr>
          </a:p>
        </p:txBody>
      </p:sp>
    </p:spTree>
    <p:extLst>
      <p:ext uri="{BB962C8B-B14F-4D97-AF65-F5344CB8AC3E}">
        <p14:creationId xmlns:p14="http://schemas.microsoft.com/office/powerpoint/2010/main" xmlns="" val="2776309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50" y="-38100"/>
            <a:ext cx="84185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3037" y="80963"/>
            <a:ext cx="2036763"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590800" y="863600"/>
            <a:ext cx="4647426" cy="619272"/>
          </a:xfrm>
          <a:prstGeom prst="rect">
            <a:avLst/>
          </a:prstGeom>
        </p:spPr>
        <p:txBody>
          <a:bodyPr wrap="none">
            <a:spAutoFit/>
          </a:bodyPr>
          <a:lstStyle/>
          <a:p>
            <a:pPr algn="r">
              <a:lnSpc>
                <a:spcPct val="107000"/>
              </a:lnSpc>
              <a:spcBef>
                <a:spcPts val="1200"/>
              </a:spcBef>
              <a:spcAft>
                <a:spcPts val="1200"/>
              </a:spcAft>
            </a:pPr>
            <a:r>
              <a:rPr lang="ar-SA" sz="3200" dirty="0">
                <a:solidFill>
                  <a:schemeClr val="accent2">
                    <a:lumMod val="50000"/>
                  </a:schemeClr>
                </a:solidFill>
                <a:latin typeface="Calibri"/>
                <a:ea typeface="Times New Roman"/>
                <a:cs typeface="IranNastaliq"/>
              </a:rPr>
              <a:t>همسالهای من ، پروانگان شدند                                              جَستند از این قفس،  گشتند دیدنی</a:t>
            </a:r>
            <a:endParaRPr lang="en-US" dirty="0">
              <a:solidFill>
                <a:schemeClr val="accent2">
                  <a:lumMod val="50000"/>
                </a:schemeClr>
              </a:solidFill>
              <a:latin typeface="Calibri"/>
              <a:ea typeface="Calibri"/>
            </a:endParaRPr>
          </a:p>
        </p:txBody>
      </p:sp>
      <p:sp>
        <p:nvSpPr>
          <p:cNvPr id="5" name="Rectangle 4"/>
          <p:cNvSpPr/>
          <p:nvPr/>
        </p:nvSpPr>
        <p:spPr>
          <a:xfrm>
            <a:off x="1447800" y="2118836"/>
            <a:ext cx="7162800" cy="923330"/>
          </a:xfrm>
          <a:prstGeom prst="rect">
            <a:avLst/>
          </a:prstGeom>
        </p:spPr>
        <p:txBody>
          <a:bodyPr wrap="square">
            <a:spAutoFit/>
          </a:bodyPr>
          <a:lstStyle/>
          <a:p>
            <a:pPr algn="r" rtl="1"/>
            <a:r>
              <a:rPr lang="ar-SA" b="1" dirty="0">
                <a:solidFill>
                  <a:srgbClr val="C00000"/>
                </a:solidFill>
                <a:latin typeface="IranNastaliq"/>
                <a:ea typeface="Times New Roman"/>
                <a:cs typeface="B Zar"/>
              </a:rPr>
              <a:t>دانش زبانی: </a:t>
            </a:r>
            <a:r>
              <a:rPr lang="ar-SA" b="1" dirty="0">
                <a:solidFill>
                  <a:srgbClr val="0070C0"/>
                </a:solidFill>
                <a:latin typeface="IranNastaliq"/>
                <a:ea typeface="Times New Roman"/>
                <a:cs typeface="B Zar"/>
              </a:rPr>
              <a:t>همسال­ها: نهاد / من : مضاف الیه/ پروانگان: مسند / این قفس : متمم / دیدنی: مسند0 «ی» در دیدنی: «ی» لیاقت است. ساخت واژۀ «</a:t>
            </a:r>
            <a:r>
              <a:rPr lang="ar-SA" b="1" u="sng" dirty="0">
                <a:solidFill>
                  <a:srgbClr val="0070C0"/>
                </a:solidFill>
                <a:latin typeface="IranNastaliq"/>
                <a:ea typeface="Times New Roman"/>
                <a:cs typeface="B Zar"/>
              </a:rPr>
              <a:t>دیدنی</a:t>
            </a:r>
            <a:r>
              <a:rPr lang="ar-SA" b="1" dirty="0">
                <a:solidFill>
                  <a:srgbClr val="0070C0"/>
                </a:solidFill>
                <a:latin typeface="IranNastaliq"/>
                <a:ea typeface="Times New Roman"/>
                <a:cs typeface="B Zar"/>
              </a:rPr>
              <a:t>» وندی است./ گشتند: فعل اسنادی -ماضی ساده /  بیت، سه جمله دارد</a:t>
            </a:r>
            <a:endParaRPr lang="en-US" dirty="0">
              <a:solidFill>
                <a:srgbClr val="0070C0"/>
              </a:solidFill>
            </a:endParaRPr>
          </a:p>
        </p:txBody>
      </p:sp>
      <p:sp>
        <p:nvSpPr>
          <p:cNvPr id="8" name="Rectangle 7"/>
          <p:cNvSpPr/>
          <p:nvPr/>
        </p:nvSpPr>
        <p:spPr>
          <a:xfrm>
            <a:off x="4572000" y="3230804"/>
            <a:ext cx="3975782" cy="388696"/>
          </a:xfrm>
          <a:prstGeom prst="rect">
            <a:avLst/>
          </a:prstGeom>
        </p:spPr>
        <p:txBody>
          <a:bodyPr wrap="square">
            <a:spAutoFit/>
          </a:bodyPr>
          <a:lstStyle/>
          <a:p>
            <a:pPr algn="r" rtl="1">
              <a:lnSpc>
                <a:spcPct val="107000"/>
              </a:lnSpc>
              <a:spcBef>
                <a:spcPts val="1200"/>
              </a:spcBef>
              <a:spcAft>
                <a:spcPts val="1200"/>
              </a:spcAft>
            </a:pPr>
            <a:r>
              <a:rPr lang="ar-SA" b="1" dirty="0">
                <a:solidFill>
                  <a:srgbClr val="C00000"/>
                </a:solidFill>
                <a:latin typeface="IranNastaliq"/>
                <a:ea typeface="Times New Roman"/>
                <a:cs typeface="B Zar"/>
              </a:rPr>
              <a:t>دانش ادبی: </a:t>
            </a:r>
            <a:r>
              <a:rPr lang="ar-SA" b="1" dirty="0">
                <a:solidFill>
                  <a:srgbClr val="00B050"/>
                </a:solidFill>
                <a:latin typeface="IranNastaliq"/>
                <a:ea typeface="Times New Roman"/>
                <a:cs typeface="B Zar"/>
              </a:rPr>
              <a:t>بیت آرایه تشخیص دارد</a:t>
            </a:r>
            <a:r>
              <a:rPr lang="ar-SA" b="1" dirty="0" smtClean="0">
                <a:solidFill>
                  <a:srgbClr val="0070C0"/>
                </a:solidFill>
                <a:latin typeface="IranNastaliq"/>
                <a:ea typeface="Times New Roman"/>
                <a:cs typeface="B Zar"/>
              </a:rPr>
              <a:t>.</a:t>
            </a:r>
            <a:endParaRPr lang="en-US" sz="1400" dirty="0">
              <a:latin typeface="Calibri"/>
              <a:ea typeface="Calibri"/>
            </a:endParaRPr>
          </a:p>
        </p:txBody>
      </p:sp>
      <p:sp>
        <p:nvSpPr>
          <p:cNvPr id="6" name="Rectangle 5"/>
          <p:cNvSpPr/>
          <p:nvPr/>
        </p:nvSpPr>
        <p:spPr>
          <a:xfrm>
            <a:off x="361950" y="3924300"/>
            <a:ext cx="8248650" cy="685059"/>
          </a:xfrm>
          <a:prstGeom prst="rect">
            <a:avLst/>
          </a:prstGeom>
        </p:spPr>
        <p:txBody>
          <a:bodyPr wrap="square">
            <a:spAutoFit/>
          </a:bodyPr>
          <a:lstStyle/>
          <a:p>
            <a:pPr algn="r">
              <a:lnSpc>
                <a:spcPct val="107000"/>
              </a:lnSpc>
              <a:spcBef>
                <a:spcPts val="1200"/>
              </a:spcBef>
              <a:spcAft>
                <a:spcPts val="1200"/>
              </a:spcAft>
            </a:pPr>
            <a:r>
              <a:rPr lang="en-US" b="1" dirty="0">
                <a:solidFill>
                  <a:srgbClr val="C00000"/>
                </a:solidFill>
                <a:ea typeface="Times New Roman"/>
                <a:cs typeface="B Zar"/>
              </a:rPr>
              <a:t> </a:t>
            </a:r>
            <a:r>
              <a:rPr lang="ar-SA" b="1" dirty="0">
                <a:solidFill>
                  <a:srgbClr val="C00000"/>
                </a:solidFill>
                <a:ea typeface="Times New Roman"/>
                <a:cs typeface="B Zar"/>
              </a:rPr>
              <a:t>معنی بیت: </a:t>
            </a:r>
            <a:r>
              <a:rPr lang="ar-SA" b="1" dirty="0">
                <a:solidFill>
                  <a:srgbClr val="002060"/>
                </a:solidFill>
                <a:ea typeface="Times New Roman"/>
                <a:cs typeface="B Zar"/>
              </a:rPr>
              <a:t>هم سنّ و سال های من به پروانه تبدیل شدند واز این قفس(پیله) رهایی یافتند و زیبا و تماشایی شدند.</a:t>
            </a:r>
            <a:endParaRPr lang="en-US" sz="1400" dirty="0">
              <a:solidFill>
                <a:srgbClr val="002060"/>
              </a:solidFill>
              <a:latin typeface="Calibri"/>
              <a:ea typeface="Calibri"/>
            </a:endParaRPr>
          </a:p>
        </p:txBody>
      </p:sp>
    </p:spTree>
    <p:extLst>
      <p:ext uri="{BB962C8B-B14F-4D97-AF65-F5344CB8AC3E}">
        <p14:creationId xmlns:p14="http://schemas.microsoft.com/office/powerpoint/2010/main" xmlns="" val="106290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50" y="-38100"/>
            <a:ext cx="84185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687" y="157163"/>
            <a:ext cx="2043113"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895600" y="863600"/>
            <a:ext cx="4261103" cy="619272"/>
          </a:xfrm>
          <a:prstGeom prst="rect">
            <a:avLst/>
          </a:prstGeom>
        </p:spPr>
        <p:txBody>
          <a:bodyPr wrap="none">
            <a:spAutoFit/>
          </a:bodyPr>
          <a:lstStyle/>
          <a:p>
            <a:pPr algn="r">
              <a:lnSpc>
                <a:spcPct val="107000"/>
              </a:lnSpc>
              <a:spcBef>
                <a:spcPts val="1200"/>
              </a:spcBef>
              <a:spcAft>
                <a:spcPts val="1200"/>
              </a:spcAft>
            </a:pPr>
            <a:r>
              <a:rPr lang="ar-SA" sz="3200" dirty="0">
                <a:solidFill>
                  <a:srgbClr val="002060"/>
                </a:solidFill>
                <a:latin typeface="Calibri"/>
                <a:ea typeface="Times New Roman"/>
                <a:cs typeface="IranNastaliq"/>
              </a:rPr>
              <a:t>در حبس و خلوتم،  تا وارَهَم به مرگ                                            یا پَر برآورم ، بهر پریدنی</a:t>
            </a:r>
            <a:endParaRPr lang="en-US" dirty="0">
              <a:solidFill>
                <a:srgbClr val="002060"/>
              </a:solidFill>
              <a:latin typeface="Calibri"/>
              <a:ea typeface="Calibri"/>
            </a:endParaRPr>
          </a:p>
        </p:txBody>
      </p:sp>
      <p:sp>
        <p:nvSpPr>
          <p:cNvPr id="5" name="Rectangle 4"/>
          <p:cNvSpPr/>
          <p:nvPr/>
        </p:nvSpPr>
        <p:spPr>
          <a:xfrm>
            <a:off x="1905001" y="1943100"/>
            <a:ext cx="6875462" cy="981423"/>
          </a:xfrm>
          <a:prstGeom prst="rect">
            <a:avLst/>
          </a:prstGeom>
        </p:spPr>
        <p:txBody>
          <a:bodyPr wrap="square">
            <a:spAutoFit/>
          </a:bodyPr>
          <a:lstStyle/>
          <a:p>
            <a:pPr algn="r">
              <a:lnSpc>
                <a:spcPct val="107000"/>
              </a:lnSpc>
              <a:spcBef>
                <a:spcPts val="1200"/>
              </a:spcBef>
              <a:spcAft>
                <a:spcPts val="1200"/>
              </a:spcAft>
            </a:pPr>
            <a:r>
              <a:rPr lang="ar-SA" b="1" dirty="0">
                <a:solidFill>
                  <a:srgbClr val="00B050"/>
                </a:solidFill>
                <a:latin typeface="IranNastaliq"/>
                <a:ea typeface="Times New Roman"/>
                <a:cs typeface="B Zar"/>
              </a:rPr>
              <a:t>دانش زبانی: </a:t>
            </a:r>
            <a:r>
              <a:rPr lang="ar-SA" b="1" u="sng" dirty="0">
                <a:solidFill>
                  <a:srgbClr val="C00000"/>
                </a:solidFill>
                <a:latin typeface="IranNastaliq"/>
                <a:ea typeface="Times New Roman"/>
                <a:cs typeface="B Zar"/>
              </a:rPr>
              <a:t>در حبس</a:t>
            </a:r>
            <a:r>
              <a:rPr lang="ar-SA" b="1" dirty="0">
                <a:solidFill>
                  <a:srgbClr val="C00000"/>
                </a:solidFill>
                <a:latin typeface="IranNastaliq"/>
                <a:ea typeface="Times New Roman"/>
                <a:cs typeface="B Zar"/>
              </a:rPr>
              <a:t>، مسند/ «و» واو عطف است و </a:t>
            </a:r>
            <a:r>
              <a:rPr lang="ar-SA" b="1" u="sng" dirty="0">
                <a:solidFill>
                  <a:srgbClr val="C00000"/>
                </a:solidFill>
                <a:latin typeface="IranNastaliq"/>
                <a:ea typeface="Times New Roman"/>
                <a:cs typeface="B Zar"/>
              </a:rPr>
              <a:t>خلوت</a:t>
            </a:r>
            <a:r>
              <a:rPr lang="ar-SA" b="1" dirty="0">
                <a:solidFill>
                  <a:srgbClr val="C00000"/>
                </a:solidFill>
                <a:latin typeface="IranNastaliq"/>
                <a:ea typeface="Times New Roman"/>
                <a:cs typeface="B Zar"/>
              </a:rPr>
              <a:t> معطوف/ مرگ: متمم قیدی / وارهم و برآورم: فعل پیشوندی و مضارع التزامی / پر: مفعول /پریدن: متمم / «ی» در پریدنی: «ی» لیاقت است /  بیت سه جمله دارد.</a:t>
            </a:r>
            <a:endParaRPr lang="en-US" sz="1400" dirty="0">
              <a:solidFill>
                <a:srgbClr val="C00000"/>
              </a:solidFill>
              <a:latin typeface="Calibri"/>
              <a:ea typeface="Calibri"/>
            </a:endParaRPr>
          </a:p>
        </p:txBody>
      </p:sp>
      <p:sp>
        <p:nvSpPr>
          <p:cNvPr id="8" name="Rectangle 7"/>
          <p:cNvSpPr/>
          <p:nvPr/>
        </p:nvSpPr>
        <p:spPr>
          <a:xfrm>
            <a:off x="4787218" y="3230804"/>
            <a:ext cx="3975782" cy="388696"/>
          </a:xfrm>
          <a:prstGeom prst="rect">
            <a:avLst/>
          </a:prstGeom>
        </p:spPr>
        <p:txBody>
          <a:bodyPr wrap="square">
            <a:spAutoFit/>
          </a:bodyPr>
          <a:lstStyle/>
          <a:p>
            <a:pPr algn="r" rtl="1">
              <a:lnSpc>
                <a:spcPct val="107000"/>
              </a:lnSpc>
              <a:spcBef>
                <a:spcPts val="1200"/>
              </a:spcBef>
              <a:spcAft>
                <a:spcPts val="1200"/>
              </a:spcAft>
            </a:pPr>
            <a:r>
              <a:rPr lang="ar-SA" b="1" dirty="0">
                <a:solidFill>
                  <a:srgbClr val="C00000"/>
                </a:solidFill>
                <a:latin typeface="IranNastaliq"/>
                <a:ea typeface="Times New Roman"/>
                <a:cs typeface="B Zar"/>
              </a:rPr>
              <a:t>دانش ادبی: </a:t>
            </a:r>
            <a:r>
              <a:rPr lang="ar-SA" b="1" dirty="0">
                <a:solidFill>
                  <a:srgbClr val="00B050"/>
                </a:solidFill>
                <a:latin typeface="IranNastaliq"/>
                <a:ea typeface="Times New Roman"/>
                <a:cs typeface="B Zar"/>
              </a:rPr>
              <a:t>بیت آرایه تشخیص دارد</a:t>
            </a:r>
            <a:r>
              <a:rPr lang="ar-SA" b="1" dirty="0" smtClean="0">
                <a:solidFill>
                  <a:srgbClr val="0070C0"/>
                </a:solidFill>
                <a:latin typeface="IranNastaliq"/>
                <a:ea typeface="Times New Roman"/>
                <a:cs typeface="B Zar"/>
              </a:rPr>
              <a:t>.</a:t>
            </a:r>
            <a:endParaRPr lang="en-US" sz="1400" dirty="0">
              <a:latin typeface="Calibri"/>
              <a:ea typeface="Calibri"/>
            </a:endParaRPr>
          </a:p>
        </p:txBody>
      </p:sp>
      <p:sp>
        <p:nvSpPr>
          <p:cNvPr id="6" name="Rectangle 5"/>
          <p:cNvSpPr/>
          <p:nvPr/>
        </p:nvSpPr>
        <p:spPr>
          <a:xfrm>
            <a:off x="914401" y="3857277"/>
            <a:ext cx="7866062" cy="685059"/>
          </a:xfrm>
          <a:prstGeom prst="rect">
            <a:avLst/>
          </a:prstGeom>
        </p:spPr>
        <p:txBody>
          <a:bodyPr wrap="square">
            <a:spAutoFit/>
          </a:bodyPr>
          <a:lstStyle/>
          <a:p>
            <a:pPr algn="r">
              <a:lnSpc>
                <a:spcPct val="107000"/>
              </a:lnSpc>
              <a:spcBef>
                <a:spcPts val="1200"/>
              </a:spcBef>
              <a:spcAft>
                <a:spcPts val="1200"/>
              </a:spcAft>
            </a:pPr>
            <a:r>
              <a:rPr lang="en-US" b="1" dirty="0">
                <a:solidFill>
                  <a:srgbClr val="00B050"/>
                </a:solidFill>
                <a:ea typeface="Times New Roman"/>
                <a:cs typeface="B Zar"/>
              </a:rPr>
              <a:t> </a:t>
            </a:r>
            <a:r>
              <a:rPr lang="ar-SA" b="1" dirty="0">
                <a:solidFill>
                  <a:srgbClr val="00B050"/>
                </a:solidFill>
                <a:ea typeface="Times New Roman"/>
                <a:cs typeface="B Zar"/>
              </a:rPr>
              <a:t>معنی بیت: </a:t>
            </a:r>
            <a:r>
              <a:rPr lang="ar-SA" b="1" dirty="0">
                <a:solidFill>
                  <a:schemeClr val="accent2">
                    <a:lumMod val="75000"/>
                  </a:schemeClr>
                </a:solidFill>
                <a:ea typeface="Times New Roman"/>
                <a:cs typeface="B Zar"/>
              </a:rPr>
              <a:t>در زندان تن خود، خلوت اختیار کرده‌ام تا به وسیلۀ مرگ، رهایی و خلاصی یابم یا منتظرم پر درآورم (پروانه شوم)و با شایستگی پرواز کنم.</a:t>
            </a:r>
            <a:endParaRPr lang="en-US" sz="1400" dirty="0">
              <a:solidFill>
                <a:schemeClr val="accent2">
                  <a:lumMod val="75000"/>
                </a:schemeClr>
              </a:solidFill>
              <a:latin typeface="Calibri"/>
              <a:ea typeface="Calibri"/>
            </a:endParaRPr>
          </a:p>
        </p:txBody>
      </p:sp>
    </p:spTree>
    <p:extLst>
      <p:ext uri="{BB962C8B-B14F-4D97-AF65-F5344CB8AC3E}">
        <p14:creationId xmlns:p14="http://schemas.microsoft.com/office/powerpoint/2010/main" xmlns="" val="736437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190500"/>
            <a:ext cx="2047875" cy="2243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1950" y="-38100"/>
            <a:ext cx="8418513"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438400" y="863600"/>
            <a:ext cx="4738798" cy="619272"/>
          </a:xfrm>
          <a:prstGeom prst="rect">
            <a:avLst/>
          </a:prstGeom>
        </p:spPr>
        <p:txBody>
          <a:bodyPr wrap="none">
            <a:spAutoFit/>
          </a:bodyPr>
          <a:lstStyle/>
          <a:p>
            <a:pPr algn="r">
              <a:lnSpc>
                <a:spcPct val="107000"/>
              </a:lnSpc>
              <a:spcBef>
                <a:spcPts val="1200"/>
              </a:spcBef>
              <a:spcAft>
                <a:spcPts val="1200"/>
              </a:spcAft>
            </a:pPr>
            <a:r>
              <a:rPr lang="ar-SA" sz="3200" dirty="0">
                <a:solidFill>
                  <a:schemeClr val="accent2">
                    <a:lumMod val="50000"/>
                  </a:schemeClr>
                </a:solidFill>
                <a:latin typeface="Calibri"/>
                <a:ea typeface="Times New Roman"/>
                <a:cs typeface="IranNastaliq"/>
              </a:rPr>
              <a:t>اینک تو را چه شد،  کای مرغ خانگی                                       کوشش نمی­کنی،  پرّی نمی­زنی</a:t>
            </a:r>
            <a:endParaRPr lang="en-US" dirty="0">
              <a:solidFill>
                <a:schemeClr val="accent2">
                  <a:lumMod val="50000"/>
                </a:schemeClr>
              </a:solidFill>
              <a:latin typeface="Calibri"/>
              <a:ea typeface="Calibri"/>
            </a:endParaRPr>
          </a:p>
        </p:txBody>
      </p:sp>
      <p:sp>
        <p:nvSpPr>
          <p:cNvPr id="5" name="Rectangle 4"/>
          <p:cNvSpPr/>
          <p:nvPr/>
        </p:nvSpPr>
        <p:spPr>
          <a:xfrm>
            <a:off x="1752601" y="2070426"/>
            <a:ext cx="7027862" cy="981423"/>
          </a:xfrm>
          <a:prstGeom prst="rect">
            <a:avLst/>
          </a:prstGeom>
        </p:spPr>
        <p:txBody>
          <a:bodyPr wrap="square">
            <a:spAutoFit/>
          </a:bodyPr>
          <a:lstStyle/>
          <a:p>
            <a:pPr algn="r">
              <a:lnSpc>
                <a:spcPct val="107000"/>
              </a:lnSpc>
              <a:spcBef>
                <a:spcPts val="1200"/>
              </a:spcBef>
              <a:spcAft>
                <a:spcPts val="1200"/>
              </a:spcAft>
            </a:pPr>
            <a:r>
              <a:rPr lang="ar-SA" b="1" dirty="0">
                <a:solidFill>
                  <a:srgbClr val="0070C0"/>
                </a:solidFill>
                <a:latin typeface="IranNastaliq"/>
                <a:ea typeface="Times New Roman"/>
                <a:cs typeface="B Zar"/>
              </a:rPr>
              <a:t>دانش زبانی: </a:t>
            </a:r>
            <a:r>
              <a:rPr lang="ar-SA" b="1" dirty="0">
                <a:solidFill>
                  <a:srgbClr val="C00000"/>
                </a:solidFill>
                <a:latin typeface="IranNastaliq"/>
                <a:ea typeface="Times New Roman"/>
                <a:cs typeface="B Zar"/>
              </a:rPr>
              <a:t>اینک: قید /«را» حرف اضافه / تو : متمم / چه: نهاد / شد: فعل غیر اسنادی/ کای: مخفّف که ای/ مرغ خانگی: گروه اسمی و منادا / کوشش و پر : مفعول / نمی­کنی و نمی­زنی:  مضارع اخباری/ بیت، چهار جمله دارد.</a:t>
            </a:r>
            <a:endParaRPr lang="en-US" sz="1400" dirty="0">
              <a:solidFill>
                <a:srgbClr val="C00000"/>
              </a:solidFill>
              <a:latin typeface="Calibri"/>
              <a:ea typeface="Calibri"/>
            </a:endParaRPr>
          </a:p>
        </p:txBody>
      </p:sp>
      <p:sp>
        <p:nvSpPr>
          <p:cNvPr id="8" name="Rectangle 7"/>
          <p:cNvSpPr/>
          <p:nvPr/>
        </p:nvSpPr>
        <p:spPr>
          <a:xfrm>
            <a:off x="4787218" y="3307004"/>
            <a:ext cx="3975782" cy="388696"/>
          </a:xfrm>
          <a:prstGeom prst="rect">
            <a:avLst/>
          </a:prstGeom>
        </p:spPr>
        <p:txBody>
          <a:bodyPr wrap="square">
            <a:spAutoFit/>
          </a:bodyPr>
          <a:lstStyle/>
          <a:p>
            <a:pPr algn="r" rtl="1">
              <a:lnSpc>
                <a:spcPct val="107000"/>
              </a:lnSpc>
              <a:spcBef>
                <a:spcPts val="1200"/>
              </a:spcBef>
              <a:spcAft>
                <a:spcPts val="1200"/>
              </a:spcAft>
            </a:pPr>
            <a:r>
              <a:rPr lang="ar-SA" b="1" dirty="0">
                <a:solidFill>
                  <a:srgbClr val="C00000"/>
                </a:solidFill>
                <a:latin typeface="IranNastaliq"/>
                <a:ea typeface="Times New Roman"/>
                <a:cs typeface="B Zar"/>
              </a:rPr>
              <a:t>دانش ادبی: </a:t>
            </a:r>
            <a:r>
              <a:rPr lang="ar-SA" b="1" dirty="0">
                <a:solidFill>
                  <a:srgbClr val="00B050"/>
                </a:solidFill>
                <a:latin typeface="IranNastaliq"/>
                <a:ea typeface="Times New Roman"/>
                <a:cs typeface="B Zar"/>
              </a:rPr>
              <a:t>بیت آرایه تشخیص دارد</a:t>
            </a:r>
            <a:r>
              <a:rPr lang="ar-SA" b="1" dirty="0" smtClean="0">
                <a:solidFill>
                  <a:srgbClr val="0070C0"/>
                </a:solidFill>
                <a:latin typeface="IranNastaliq"/>
                <a:ea typeface="Times New Roman"/>
                <a:cs typeface="B Zar"/>
              </a:rPr>
              <a:t>.</a:t>
            </a:r>
            <a:endParaRPr lang="en-US" sz="1400" dirty="0">
              <a:latin typeface="Calibri"/>
              <a:ea typeface="Calibri"/>
            </a:endParaRPr>
          </a:p>
        </p:txBody>
      </p:sp>
      <p:sp>
        <p:nvSpPr>
          <p:cNvPr id="6" name="Rectangle 5"/>
          <p:cNvSpPr/>
          <p:nvPr/>
        </p:nvSpPr>
        <p:spPr>
          <a:xfrm>
            <a:off x="609601" y="4076700"/>
            <a:ext cx="8170862" cy="685059"/>
          </a:xfrm>
          <a:prstGeom prst="rect">
            <a:avLst/>
          </a:prstGeom>
        </p:spPr>
        <p:txBody>
          <a:bodyPr wrap="square">
            <a:spAutoFit/>
          </a:bodyPr>
          <a:lstStyle/>
          <a:p>
            <a:pPr algn="r">
              <a:lnSpc>
                <a:spcPct val="107000"/>
              </a:lnSpc>
              <a:spcBef>
                <a:spcPts val="1200"/>
              </a:spcBef>
              <a:spcAft>
                <a:spcPts val="1200"/>
              </a:spcAft>
            </a:pPr>
            <a:r>
              <a:rPr lang="ar-SA" b="1" dirty="0">
                <a:solidFill>
                  <a:srgbClr val="0070C0"/>
                </a:solidFill>
                <a:latin typeface="IranNastaliq"/>
                <a:ea typeface="Times New Roman"/>
                <a:cs typeface="B Zar"/>
              </a:rPr>
              <a:t>معنی بیت: </a:t>
            </a:r>
            <a:r>
              <a:rPr lang="ar-SA" b="1" dirty="0">
                <a:solidFill>
                  <a:srgbClr val="002060"/>
                </a:solidFill>
                <a:latin typeface="IranNastaliq"/>
                <a:ea typeface="Times New Roman"/>
                <a:cs typeface="B Zar"/>
              </a:rPr>
              <a:t>ای مرغ خانگی، برای تو چه اتّفاقی رخ داده است که تلاش نمی­کنی و در اندیشۀ پرواز نیستی؟</a:t>
            </a:r>
            <a:endParaRPr lang="en-US" sz="1400" dirty="0">
              <a:solidFill>
                <a:srgbClr val="002060"/>
              </a:solidFill>
              <a:latin typeface="Calibri"/>
              <a:ea typeface="Calibri"/>
            </a:endParaRPr>
          </a:p>
        </p:txBody>
      </p:sp>
    </p:spTree>
    <p:extLst>
      <p:ext uri="{BB962C8B-B14F-4D97-AF65-F5344CB8AC3E}">
        <p14:creationId xmlns:p14="http://schemas.microsoft.com/office/powerpoint/2010/main" xmlns="" val="39249608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rtl="1">
              <a:lnSpc>
                <a:spcPct val="107000"/>
              </a:lnSpc>
              <a:spcBef>
                <a:spcPts val="1200"/>
              </a:spcBef>
              <a:spcAft>
                <a:spcPts val="1200"/>
              </a:spcAft>
              <a:buNone/>
            </a:pPr>
            <a:r>
              <a:rPr lang="ar-SA" sz="4000" b="1" dirty="0" smtClean="0">
                <a:solidFill>
                  <a:srgbClr val="002060"/>
                </a:solidFill>
                <a:latin typeface="IranNastaliq"/>
                <a:ea typeface="Times New Roman"/>
                <a:cs typeface="B Zar"/>
              </a:rPr>
              <a:t>توفیق </a:t>
            </a:r>
            <a:r>
              <a:rPr lang="ar-SA" sz="4000" b="1" dirty="0">
                <a:solidFill>
                  <a:srgbClr val="002060"/>
                </a:solidFill>
                <a:latin typeface="IranNastaliq"/>
                <a:ea typeface="Times New Roman"/>
                <a:cs typeface="B Zar"/>
              </a:rPr>
              <a:t>حق، رفیق راهتان</a:t>
            </a:r>
            <a:r>
              <a:rPr lang="ar-SA" sz="4000" b="1" dirty="0" smtClean="0">
                <a:solidFill>
                  <a:srgbClr val="002060"/>
                </a:solidFill>
                <a:latin typeface="IranNastaliq"/>
                <a:ea typeface="Times New Roman"/>
                <a:cs typeface="B Zar"/>
              </a:rPr>
              <a:t>.</a:t>
            </a:r>
            <a:endParaRPr lang="fa-IR" sz="4000" b="1" dirty="0" smtClean="0">
              <a:solidFill>
                <a:srgbClr val="002060"/>
              </a:solidFill>
              <a:latin typeface="IranNastaliq"/>
              <a:ea typeface="Times New Roman"/>
              <a:cs typeface="B Zar"/>
            </a:endParaRPr>
          </a:p>
          <a:p>
            <a:pPr marL="0" indent="0" algn="ctr" rtl="1">
              <a:lnSpc>
                <a:spcPct val="107000"/>
              </a:lnSpc>
              <a:spcBef>
                <a:spcPts val="1200"/>
              </a:spcBef>
              <a:spcAft>
                <a:spcPts val="1200"/>
              </a:spcAft>
              <a:buNone/>
            </a:pPr>
            <a:endParaRPr lang="fa-IR" sz="1800" dirty="0">
              <a:solidFill>
                <a:srgbClr val="FF0000"/>
              </a:solidFill>
              <a:latin typeface="IranNastaliq"/>
              <a:ea typeface="Calibri"/>
              <a:cs typeface="B Zar"/>
            </a:endParaRPr>
          </a:p>
          <a:p>
            <a:pPr marL="0" indent="0" algn="ctr" rtl="1">
              <a:lnSpc>
                <a:spcPct val="107000"/>
              </a:lnSpc>
              <a:spcBef>
                <a:spcPts val="1200"/>
              </a:spcBef>
              <a:spcAft>
                <a:spcPts val="1200"/>
              </a:spcAft>
              <a:buNone/>
            </a:pPr>
            <a:endParaRPr lang="fa-IR" sz="1800" dirty="0" smtClean="0">
              <a:solidFill>
                <a:srgbClr val="FF0000"/>
              </a:solidFill>
              <a:latin typeface="IranNastaliq"/>
              <a:ea typeface="Calibri"/>
              <a:cs typeface="B Zar"/>
            </a:endParaRPr>
          </a:p>
          <a:p>
            <a:pPr marL="0" indent="0" algn="ctr" rtl="1">
              <a:lnSpc>
                <a:spcPct val="107000"/>
              </a:lnSpc>
              <a:spcBef>
                <a:spcPts val="1200"/>
              </a:spcBef>
              <a:spcAft>
                <a:spcPts val="1200"/>
              </a:spcAft>
              <a:buNone/>
            </a:pPr>
            <a:endParaRPr lang="en-US" sz="1800" dirty="0">
              <a:latin typeface="Calibri"/>
              <a:ea typeface="Calibri"/>
            </a:endParaRPr>
          </a:p>
        </p:txBody>
      </p:sp>
    </p:spTree>
    <p:extLst>
      <p:ext uri="{BB962C8B-B14F-4D97-AF65-F5344CB8AC3E}">
        <p14:creationId xmlns:p14="http://schemas.microsoft.com/office/powerpoint/2010/main" xmlns="" val="318418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2">
                    <a:lumMod val="50000"/>
                  </a:schemeClr>
                </a:solidFill>
                <a:effectLst>
                  <a:outerShdw blurRad="38100" dist="38100" dir="2700000" algn="tl">
                    <a:srgbClr val="000000">
                      <a:alpha val="43137"/>
                    </a:srgbClr>
                  </a:outerShdw>
                </a:effectLst>
                <a:cs typeface="B Titr" pitchFamily="2" charset="-78"/>
              </a:rPr>
              <a:t>تالیفات</a:t>
            </a:r>
            <a:endParaRPr lang="en-US" dirty="0">
              <a:solidFill>
                <a:schemeClr val="accent2">
                  <a:lumMod val="50000"/>
                </a:schemeClr>
              </a:solidFill>
              <a:effectLst>
                <a:outerShdw blurRad="38100" dist="38100" dir="2700000" algn="tl">
                  <a:srgbClr val="000000">
                    <a:alpha val="43137"/>
                  </a:srgbClr>
                </a:outerShdw>
              </a:effectLst>
              <a:cs typeface="B Titr" pitchFamily="2" charset="-78"/>
            </a:endParaRP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447800" y="2628900"/>
            <a:ext cx="23622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52400" y="1028700"/>
            <a:ext cx="2895600" cy="2743200"/>
          </a:xfrm>
          <a:prstGeom prst="rect">
            <a:avLst/>
          </a:prstGeom>
        </p:spPr>
      </p:pic>
      <p:sp>
        <p:nvSpPr>
          <p:cNvPr id="3" name="Content Placeholder 2"/>
          <p:cNvSpPr>
            <a:spLocks noGrp="1"/>
          </p:cNvSpPr>
          <p:nvPr>
            <p:ph idx="1"/>
          </p:nvPr>
        </p:nvSpPr>
        <p:spPr>
          <a:xfrm>
            <a:off x="3352800" y="1333500"/>
            <a:ext cx="5334000" cy="3771636"/>
          </a:xfrm>
        </p:spPr>
        <p:txBody>
          <a:bodyPr/>
          <a:lstStyle/>
          <a:p>
            <a:pPr algn="r" rtl="1">
              <a:lnSpc>
                <a:spcPct val="107000"/>
              </a:lnSpc>
              <a:spcAft>
                <a:spcPts val="800"/>
              </a:spcAft>
            </a:pPr>
            <a:r>
              <a:rPr lang="ar-SA" sz="2000" b="1" dirty="0" smtClean="0">
                <a:solidFill>
                  <a:schemeClr val="accent2">
                    <a:lumMod val="50000"/>
                  </a:schemeClr>
                </a:solidFill>
                <a:effectLst/>
                <a:latin typeface="IranSans"/>
                <a:ea typeface="Calibri"/>
                <a:cs typeface="B Zar"/>
              </a:rPr>
              <a:t> غزّالی (همچون ارسطو) از دانشوران بلند آوازه­ای است که علاوه بر نوشته­های اصلیِ خودش، با گذشتِ زمان، کتاب های فراوانِ دیگری به وی نسبت داده اند؛ اما از آثار معروف او </a:t>
            </a:r>
            <a:r>
              <a:rPr lang="fa-IR" sz="2000" b="1" dirty="0" smtClean="0">
                <a:solidFill>
                  <a:schemeClr val="accent2">
                    <a:lumMod val="50000"/>
                  </a:schemeClr>
                </a:solidFill>
                <a:effectLst/>
                <a:latin typeface="Calibri"/>
                <a:ea typeface="Calibri"/>
                <a:cs typeface="B Zar"/>
              </a:rPr>
              <a:t> مي توان به «</a:t>
            </a:r>
            <a:r>
              <a:rPr lang="fa-IR" sz="2000" b="1" dirty="0" smtClean="0">
                <a:solidFill>
                  <a:schemeClr val="accent2">
                    <a:lumMod val="50000"/>
                  </a:schemeClr>
                </a:solidFill>
                <a:effectLst/>
                <a:highlight>
                  <a:srgbClr val="FFFF00"/>
                </a:highlight>
                <a:latin typeface="Calibri"/>
                <a:ea typeface="Calibri"/>
                <a:cs typeface="B Zar"/>
              </a:rPr>
              <a:t>کيمياي سعادت</a:t>
            </a:r>
            <a:r>
              <a:rPr lang="fa-IR" sz="2000" b="1" dirty="0" smtClean="0">
                <a:solidFill>
                  <a:schemeClr val="accent2">
                    <a:lumMod val="50000"/>
                  </a:schemeClr>
                </a:solidFill>
                <a:effectLst/>
                <a:latin typeface="Calibri"/>
                <a:ea typeface="Calibri"/>
                <a:cs typeface="B Zar"/>
              </a:rPr>
              <a:t>» (به </a:t>
            </a:r>
            <a:r>
              <a:rPr lang="fa-IR" sz="2000" b="1" dirty="0" smtClean="0">
                <a:solidFill>
                  <a:schemeClr val="accent2">
                    <a:lumMod val="50000"/>
                  </a:schemeClr>
                </a:solidFill>
                <a:effectLst/>
                <a:highlight>
                  <a:srgbClr val="FFFF00"/>
                </a:highlight>
                <a:latin typeface="Calibri"/>
                <a:ea typeface="Calibri"/>
                <a:cs typeface="B Zar"/>
              </a:rPr>
              <a:t>فارسی</a:t>
            </a:r>
            <a:r>
              <a:rPr lang="fa-IR" sz="2000" b="1" dirty="0" smtClean="0">
                <a:solidFill>
                  <a:schemeClr val="accent2">
                    <a:lumMod val="50000"/>
                  </a:schemeClr>
                </a:solidFill>
                <a:effectLst/>
                <a:latin typeface="Calibri"/>
                <a:ea typeface="Calibri"/>
                <a:cs typeface="B Zar"/>
              </a:rPr>
              <a:t>)، «ن</a:t>
            </a:r>
            <a:r>
              <a:rPr lang="fa-IR" sz="2000" b="1" dirty="0" smtClean="0">
                <a:solidFill>
                  <a:schemeClr val="accent2">
                    <a:lumMod val="50000"/>
                  </a:schemeClr>
                </a:solidFill>
                <a:effectLst/>
                <a:highlight>
                  <a:srgbClr val="FFFF00"/>
                </a:highlight>
                <a:latin typeface="Calibri"/>
                <a:ea typeface="Calibri"/>
                <a:cs typeface="B Zar"/>
              </a:rPr>
              <a:t>صیحه­الملوک</a:t>
            </a:r>
            <a:r>
              <a:rPr lang="fa-IR" sz="2000" b="1" dirty="0" smtClean="0">
                <a:solidFill>
                  <a:schemeClr val="accent2">
                    <a:lumMod val="50000"/>
                  </a:schemeClr>
                </a:solidFill>
                <a:effectLst/>
                <a:latin typeface="Calibri"/>
                <a:ea typeface="Calibri"/>
                <a:cs typeface="B Zar"/>
              </a:rPr>
              <a:t>»( به </a:t>
            </a:r>
            <a:r>
              <a:rPr lang="fa-IR" sz="2000" b="1" dirty="0" smtClean="0">
                <a:solidFill>
                  <a:schemeClr val="accent2">
                    <a:lumMod val="50000"/>
                  </a:schemeClr>
                </a:solidFill>
                <a:effectLst/>
                <a:highlight>
                  <a:srgbClr val="FFFF00"/>
                </a:highlight>
                <a:latin typeface="Calibri"/>
                <a:ea typeface="Calibri"/>
                <a:cs typeface="B Zar"/>
              </a:rPr>
              <a:t>فارسی</a:t>
            </a:r>
            <a:r>
              <a:rPr lang="fa-IR" sz="2000" b="1" dirty="0" smtClean="0">
                <a:solidFill>
                  <a:schemeClr val="accent2">
                    <a:lumMod val="50000"/>
                  </a:schemeClr>
                </a:solidFill>
                <a:effectLst/>
                <a:latin typeface="Calibri"/>
                <a:ea typeface="Calibri"/>
                <a:cs typeface="B Zar"/>
              </a:rPr>
              <a:t>) و «</a:t>
            </a:r>
            <a:r>
              <a:rPr lang="fa-IR" sz="2000" b="1" dirty="0" smtClean="0">
                <a:solidFill>
                  <a:schemeClr val="accent2">
                    <a:lumMod val="50000"/>
                  </a:schemeClr>
                </a:solidFill>
                <a:effectLst/>
                <a:highlight>
                  <a:srgbClr val="FFFF00"/>
                </a:highlight>
                <a:latin typeface="Calibri"/>
                <a:ea typeface="Calibri"/>
                <a:cs typeface="B Zar"/>
              </a:rPr>
              <a:t>احیاء العلوم الدّین</a:t>
            </a:r>
            <a:r>
              <a:rPr lang="fa-IR" sz="2000" b="1" dirty="0" smtClean="0">
                <a:solidFill>
                  <a:schemeClr val="accent2">
                    <a:lumMod val="50000"/>
                  </a:schemeClr>
                </a:solidFill>
                <a:effectLst/>
                <a:latin typeface="Calibri"/>
                <a:ea typeface="Calibri"/>
                <a:cs typeface="B Zar"/>
              </a:rPr>
              <a:t>»(به </a:t>
            </a:r>
            <a:r>
              <a:rPr lang="fa-IR" sz="2000" b="1" dirty="0" smtClean="0">
                <a:solidFill>
                  <a:schemeClr val="accent2">
                    <a:lumMod val="50000"/>
                  </a:schemeClr>
                </a:solidFill>
                <a:effectLst/>
                <a:highlight>
                  <a:srgbClr val="FFFF00"/>
                </a:highlight>
                <a:latin typeface="Calibri"/>
                <a:ea typeface="Calibri"/>
                <a:cs typeface="B Zar"/>
              </a:rPr>
              <a:t>عربی</a:t>
            </a:r>
            <a:r>
              <a:rPr lang="fa-IR" sz="2000" b="1" dirty="0" smtClean="0">
                <a:solidFill>
                  <a:schemeClr val="accent2">
                    <a:lumMod val="50000"/>
                  </a:schemeClr>
                </a:solidFill>
                <a:effectLst/>
                <a:latin typeface="Calibri"/>
                <a:ea typeface="Calibri"/>
                <a:cs typeface="B Zar"/>
              </a:rPr>
              <a:t> )اشاره کرد.</a:t>
            </a:r>
            <a:endParaRPr lang="en-US" sz="1600" dirty="0">
              <a:solidFill>
                <a:schemeClr val="accent2">
                  <a:lumMod val="50000"/>
                </a:schemeClr>
              </a:solidFill>
              <a:latin typeface="Calibri"/>
              <a:ea typeface="Calibri"/>
            </a:endParaRPr>
          </a:p>
          <a:p>
            <a:pPr algn="r" rtl="1"/>
            <a:r>
              <a:rPr lang="ar-SA" sz="2000" b="1" dirty="0" smtClean="0">
                <a:solidFill>
                  <a:schemeClr val="accent2">
                    <a:lumMod val="50000"/>
                  </a:schemeClr>
                </a:solidFill>
                <a:effectLst/>
                <a:latin typeface="IranSans"/>
                <a:ea typeface="Calibri"/>
                <a:cs typeface="B Zar"/>
              </a:rPr>
              <a:t>کیمیای سعادت کتابی است </a:t>
            </a:r>
            <a:r>
              <a:rPr lang="ar-SA" sz="2000" b="1" u="sng" dirty="0" smtClean="0">
                <a:solidFill>
                  <a:schemeClr val="accent2">
                    <a:lumMod val="50000"/>
                  </a:schemeClr>
                </a:solidFill>
                <a:effectLst/>
                <a:latin typeface="IranSans"/>
                <a:ea typeface="Calibri"/>
                <a:cs typeface="B Zar"/>
              </a:rPr>
              <a:t>ا</a:t>
            </a:r>
            <a:r>
              <a:rPr lang="ar-SA" sz="2000" b="1" u="sng" dirty="0" smtClean="0">
                <a:solidFill>
                  <a:schemeClr val="accent2">
                    <a:lumMod val="50000"/>
                  </a:schemeClr>
                </a:solidFill>
                <a:effectLst/>
                <a:highlight>
                  <a:srgbClr val="FFFF00"/>
                </a:highlight>
                <a:latin typeface="IranSans"/>
                <a:ea typeface="Calibri"/>
                <a:cs typeface="B Zar"/>
              </a:rPr>
              <a:t>خلاقی و دینی</a:t>
            </a:r>
            <a:r>
              <a:rPr lang="ar-SA" sz="2000" b="1" u="sng" dirty="0" smtClean="0">
                <a:solidFill>
                  <a:schemeClr val="accent2">
                    <a:lumMod val="50000"/>
                  </a:schemeClr>
                </a:solidFill>
                <a:effectLst/>
                <a:latin typeface="IranSans"/>
                <a:ea typeface="Calibri"/>
                <a:cs typeface="B Zar"/>
              </a:rPr>
              <a:t> </a:t>
            </a:r>
            <a:r>
              <a:rPr lang="ar-SA" sz="2000" b="1" dirty="0" smtClean="0">
                <a:solidFill>
                  <a:schemeClr val="accent2">
                    <a:lumMod val="50000"/>
                  </a:schemeClr>
                </a:solidFill>
                <a:effectLst/>
                <a:latin typeface="IranSans"/>
                <a:ea typeface="Calibri"/>
                <a:cs typeface="B Zar"/>
              </a:rPr>
              <a:t>به </a:t>
            </a:r>
            <a:r>
              <a:rPr lang="ar-SA" sz="2000" b="1" u="sng" dirty="0" smtClean="0">
                <a:solidFill>
                  <a:schemeClr val="accent2">
                    <a:lumMod val="50000"/>
                  </a:schemeClr>
                </a:solidFill>
                <a:effectLst/>
                <a:latin typeface="IranSans"/>
                <a:ea typeface="Calibri"/>
                <a:cs typeface="B Zar"/>
              </a:rPr>
              <a:t>زبان فارسی </a:t>
            </a:r>
            <a:r>
              <a:rPr lang="ar-SA" sz="2000" b="1" dirty="0" smtClean="0">
                <a:solidFill>
                  <a:schemeClr val="accent2">
                    <a:lumMod val="50000"/>
                  </a:schemeClr>
                </a:solidFill>
                <a:effectLst/>
                <a:latin typeface="IranSans"/>
                <a:ea typeface="Calibri"/>
                <a:cs typeface="B Zar"/>
              </a:rPr>
              <a:t>که نویسنده عمدۀ محتویات آن را از کتاب دیگر خود به نام </a:t>
            </a:r>
            <a:r>
              <a:rPr lang="ar-SA" sz="2000" b="1" u="sng" dirty="0" smtClean="0">
                <a:solidFill>
                  <a:schemeClr val="accent2">
                    <a:lumMod val="50000"/>
                  </a:schemeClr>
                </a:solidFill>
                <a:effectLst/>
                <a:highlight>
                  <a:srgbClr val="FFFF00"/>
                </a:highlight>
                <a:latin typeface="IranSans"/>
                <a:ea typeface="Calibri"/>
                <a:cs typeface="B Zar"/>
              </a:rPr>
              <a:t>احیاء العلوم</a:t>
            </a:r>
            <a:r>
              <a:rPr lang="ar-SA" sz="2000" b="1" u="sng" dirty="0" smtClean="0">
                <a:solidFill>
                  <a:schemeClr val="accent2">
                    <a:lumMod val="50000"/>
                  </a:schemeClr>
                </a:solidFill>
                <a:effectLst/>
                <a:latin typeface="IranSans"/>
                <a:ea typeface="Calibri"/>
                <a:cs typeface="B Zar"/>
              </a:rPr>
              <a:t> </a:t>
            </a:r>
            <a:r>
              <a:rPr lang="ar-SA" sz="2000" b="1" dirty="0" smtClean="0">
                <a:solidFill>
                  <a:schemeClr val="accent2">
                    <a:lumMod val="50000"/>
                  </a:schemeClr>
                </a:solidFill>
                <a:effectLst/>
                <a:latin typeface="IranSans"/>
                <a:ea typeface="Calibri"/>
                <a:cs typeface="B Zar"/>
              </a:rPr>
              <a:t>که به عربی نوشته شده بود، به طور خلاصه به </a:t>
            </a:r>
            <a:r>
              <a:rPr lang="ar-SA" sz="2000" b="1" u="sng" dirty="0" smtClean="0">
                <a:solidFill>
                  <a:schemeClr val="accent2">
                    <a:lumMod val="50000"/>
                  </a:schemeClr>
                </a:solidFill>
                <a:effectLst/>
                <a:highlight>
                  <a:srgbClr val="FFFF00"/>
                </a:highlight>
                <a:latin typeface="IranSans"/>
                <a:ea typeface="Calibri"/>
                <a:cs typeface="B Zar"/>
              </a:rPr>
              <a:t>فارسی</a:t>
            </a:r>
            <a:r>
              <a:rPr lang="ar-SA" sz="2000" b="1" dirty="0" smtClean="0">
                <a:solidFill>
                  <a:schemeClr val="accent2">
                    <a:lumMod val="50000"/>
                  </a:schemeClr>
                </a:solidFill>
                <a:effectLst/>
                <a:latin typeface="IranSans"/>
                <a:ea typeface="Calibri"/>
                <a:cs typeface="B Zar"/>
              </a:rPr>
              <a:t> نقل کرده است</a:t>
            </a:r>
            <a:endParaRPr lang="en-US" sz="2000" dirty="0">
              <a:solidFill>
                <a:schemeClr val="accent2">
                  <a:lumMod val="50000"/>
                </a:schemeClr>
              </a:solidFill>
            </a:endParaRPr>
          </a:p>
        </p:txBody>
      </p:sp>
    </p:spTree>
    <p:extLst>
      <p:ext uri="{BB962C8B-B14F-4D97-AF65-F5344CB8AC3E}">
        <p14:creationId xmlns:p14="http://schemas.microsoft.com/office/powerpoint/2010/main" xmlns="" val="251492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2">
                    <a:lumMod val="50000"/>
                  </a:schemeClr>
                </a:solidFill>
                <a:effectLst>
                  <a:outerShdw blurRad="38100" dist="38100" dir="2700000" algn="tl">
                    <a:srgbClr val="000000">
                      <a:alpha val="43137"/>
                    </a:srgbClr>
                  </a:outerShdw>
                </a:effectLst>
                <a:cs typeface="B Titr" pitchFamily="2" charset="-78"/>
              </a:rPr>
              <a:t>لحن خوانش</a:t>
            </a:r>
            <a:endParaRPr lang="en-US" dirty="0">
              <a:solidFill>
                <a:schemeClr val="accent2">
                  <a:lumMod val="50000"/>
                </a:schemeClr>
              </a:solidFill>
              <a:effectLst>
                <a:outerShdw blurRad="38100" dist="38100" dir="2700000" algn="tl">
                  <a:srgbClr val="000000">
                    <a:alpha val="43137"/>
                  </a:srgbClr>
                </a:outerShdw>
              </a:effectLst>
              <a:cs typeface="B Titr" pitchFamily="2" charset="-78"/>
            </a:endParaRPr>
          </a:p>
        </p:txBody>
      </p:sp>
      <p:sp>
        <p:nvSpPr>
          <p:cNvPr id="3" name="Content Placeholder 2"/>
          <p:cNvSpPr>
            <a:spLocks noGrp="1"/>
          </p:cNvSpPr>
          <p:nvPr>
            <p:ph idx="1"/>
          </p:nvPr>
        </p:nvSpPr>
        <p:spPr>
          <a:solidFill>
            <a:schemeClr val="accent6">
              <a:lumMod val="20000"/>
              <a:lumOff val="80000"/>
            </a:schemeClr>
          </a:solidFill>
        </p:spPr>
        <p:txBody>
          <a:bodyPr/>
          <a:lstStyle/>
          <a:p>
            <a:pPr algn="r" rtl="1">
              <a:lnSpc>
                <a:spcPct val="107000"/>
              </a:lnSpc>
              <a:spcAft>
                <a:spcPts val="800"/>
              </a:spcAft>
            </a:pPr>
            <a:r>
              <a:rPr lang="fa-IR" sz="1800" b="1" dirty="0" smtClean="0">
                <a:solidFill>
                  <a:schemeClr val="accent2">
                    <a:lumMod val="50000"/>
                  </a:schemeClr>
                </a:solidFill>
                <a:effectLst/>
                <a:latin typeface="Calibri"/>
                <a:ea typeface="Calibri"/>
                <a:cs typeface="B Nazanin" pitchFamily="2" charset="-78"/>
              </a:rPr>
              <a:t>اين درس به توصيف زيبايي هاي طبيعت مي پردازد. </a:t>
            </a:r>
            <a:r>
              <a:rPr lang="fa-IR" sz="1800" b="1" dirty="0" smtClean="0">
                <a:solidFill>
                  <a:schemeClr val="accent2">
                    <a:lumMod val="50000"/>
                  </a:schemeClr>
                </a:solidFill>
                <a:effectLst/>
                <a:highlight>
                  <a:srgbClr val="FFFF00"/>
                </a:highlight>
                <a:latin typeface="Calibri"/>
                <a:ea typeface="Calibri"/>
                <a:cs typeface="B Nazanin" pitchFamily="2" charset="-78"/>
              </a:rPr>
              <a:t>توصيف</a:t>
            </a:r>
            <a:r>
              <a:rPr lang="fa-IR" sz="1800" b="1" dirty="0" smtClean="0">
                <a:solidFill>
                  <a:schemeClr val="accent2">
                    <a:lumMod val="50000"/>
                  </a:schemeClr>
                </a:solidFill>
                <a:effectLst/>
                <a:latin typeface="Calibri"/>
                <a:ea typeface="Calibri"/>
                <a:cs typeface="B Nazanin" pitchFamily="2" charset="-78"/>
              </a:rPr>
              <a:t> يعني </a:t>
            </a:r>
            <a:r>
              <a:rPr lang="fa-IR" sz="1800" b="1" dirty="0" smtClean="0">
                <a:solidFill>
                  <a:schemeClr val="accent2">
                    <a:lumMod val="50000"/>
                  </a:schemeClr>
                </a:solidFill>
                <a:effectLst/>
                <a:highlight>
                  <a:srgbClr val="FFFF00"/>
                </a:highlight>
                <a:latin typeface="Calibri"/>
                <a:ea typeface="Calibri"/>
                <a:cs typeface="B Nazanin" pitchFamily="2" charset="-78"/>
              </a:rPr>
              <a:t>وصف نمودن و جزئيات و ويژگي هاي يك پديده را بازگو  كردن.</a:t>
            </a:r>
            <a:r>
              <a:rPr lang="fa-IR" sz="1800" b="1" dirty="0" smtClean="0">
                <a:solidFill>
                  <a:schemeClr val="accent2">
                    <a:lumMod val="50000"/>
                  </a:schemeClr>
                </a:solidFill>
                <a:effectLst/>
                <a:latin typeface="Calibri"/>
                <a:ea typeface="Calibri"/>
                <a:cs typeface="B Nazanin" pitchFamily="2" charset="-78"/>
              </a:rPr>
              <a:t> در وصف پديده ها، توجّه به عنصر </a:t>
            </a:r>
            <a:r>
              <a:rPr lang="fa-IR" sz="1800" b="1" dirty="0" smtClean="0">
                <a:solidFill>
                  <a:schemeClr val="accent2">
                    <a:lumMod val="50000"/>
                  </a:schemeClr>
                </a:solidFill>
                <a:effectLst/>
                <a:highlight>
                  <a:srgbClr val="FFFF00"/>
                </a:highlight>
                <a:latin typeface="Calibri"/>
                <a:ea typeface="Calibri"/>
                <a:cs typeface="B Nazanin" pitchFamily="2" charset="-78"/>
              </a:rPr>
              <a:t>تخیّل</a:t>
            </a:r>
            <a:r>
              <a:rPr lang="fa-IR" sz="1800" b="1" dirty="0" smtClean="0">
                <a:solidFill>
                  <a:schemeClr val="accent2">
                    <a:lumMod val="50000"/>
                  </a:schemeClr>
                </a:solidFill>
                <a:effectLst/>
                <a:latin typeface="Calibri"/>
                <a:ea typeface="Calibri"/>
                <a:cs typeface="B Nazanin" pitchFamily="2" charset="-78"/>
              </a:rPr>
              <a:t> مانند تشبيه و تشخيص و... اهمیّت بسزایی دارد.</a:t>
            </a:r>
          </a:p>
          <a:p>
            <a:pPr algn="r" rtl="1">
              <a:lnSpc>
                <a:spcPct val="107000"/>
              </a:lnSpc>
              <a:spcAft>
                <a:spcPts val="800"/>
              </a:spcAft>
            </a:pPr>
            <a:endParaRPr lang="en-US" sz="1400" dirty="0">
              <a:solidFill>
                <a:schemeClr val="accent2">
                  <a:lumMod val="50000"/>
                </a:schemeClr>
              </a:solidFill>
              <a:latin typeface="Calibri"/>
              <a:ea typeface="Calibri"/>
              <a:cs typeface="B Nazanin" pitchFamily="2" charset="-78"/>
            </a:endParaRPr>
          </a:p>
          <a:p>
            <a:pPr algn="r" rtl="1"/>
            <a:r>
              <a:rPr lang="fa-IR" sz="1800" b="1" dirty="0" smtClean="0">
                <a:solidFill>
                  <a:schemeClr val="accent2">
                    <a:lumMod val="50000"/>
                  </a:schemeClr>
                </a:solidFill>
                <a:effectLst/>
                <a:latin typeface="Calibri"/>
                <a:ea typeface="Calibri"/>
                <a:cs typeface="B Nazanin" pitchFamily="2" charset="-78"/>
              </a:rPr>
              <a:t> در خواندن اين گونه متن ها، از </a:t>
            </a:r>
            <a:r>
              <a:rPr lang="fa-IR" sz="1800" b="1" dirty="0" smtClean="0">
                <a:solidFill>
                  <a:schemeClr val="accent2">
                    <a:lumMod val="50000"/>
                  </a:schemeClr>
                </a:solidFill>
                <a:effectLst/>
                <a:highlight>
                  <a:srgbClr val="FFFF00"/>
                </a:highlight>
                <a:latin typeface="Calibri"/>
                <a:ea typeface="Calibri"/>
                <a:cs typeface="B Nazanin" pitchFamily="2" charset="-78"/>
              </a:rPr>
              <a:t>لحن توصيفي و آهنگي آرام و لطيف، بهره مي گيريم</a:t>
            </a:r>
            <a:r>
              <a:rPr lang="fa-IR" sz="1800" b="1" dirty="0" smtClean="0">
                <a:solidFill>
                  <a:schemeClr val="accent2">
                    <a:lumMod val="50000"/>
                  </a:schemeClr>
                </a:solidFill>
                <a:effectLst/>
                <a:latin typeface="Calibri"/>
                <a:ea typeface="Calibri"/>
                <a:cs typeface="B Nazanin" pitchFamily="2" charset="-78"/>
              </a:rPr>
              <a:t>. همچنین دقّت در مفهوم جمله ها در نوع بيان آهنگ كلام، مؤثّر است. </a:t>
            </a:r>
            <a:r>
              <a:rPr lang="fa-IR" sz="1800" b="1" dirty="0" smtClean="0">
                <a:solidFill>
                  <a:schemeClr val="accent2">
                    <a:lumMod val="50000"/>
                  </a:schemeClr>
                </a:solidFill>
                <a:effectLst/>
                <a:highlight>
                  <a:srgbClr val="FFFF00"/>
                </a:highlight>
                <a:latin typeface="Calibri"/>
                <a:ea typeface="Calibri"/>
                <a:cs typeface="B Nazanin" pitchFamily="2" charset="-78"/>
              </a:rPr>
              <a:t>لحن توصيفي با هدف شرح و توصيف خصوصيات و ويژگي هاي پديده ها به كار گرفته مي شود</a:t>
            </a:r>
            <a:endParaRPr lang="en-US" sz="1800" dirty="0">
              <a:solidFill>
                <a:schemeClr val="accent2">
                  <a:lumMod val="50000"/>
                </a:schemeClr>
              </a:solidFill>
              <a:cs typeface="B Nazanin" pitchFamily="2" charset="-78"/>
            </a:endParaRPr>
          </a:p>
        </p:txBody>
      </p:sp>
    </p:spTree>
    <p:extLst>
      <p:ext uri="{BB962C8B-B14F-4D97-AF65-F5344CB8AC3E}">
        <p14:creationId xmlns:p14="http://schemas.microsoft.com/office/powerpoint/2010/main" xmlns="" val="1244343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647435"/>
          </a:xfrm>
        </p:spPr>
        <p:txBody>
          <a:bodyPr/>
          <a:lstStyle/>
          <a:p>
            <a:pPr algn="r" rtl="1"/>
            <a:r>
              <a:rPr lang="fa-IR" sz="4000" dirty="0" smtClean="0">
                <a:effectLst>
                  <a:outerShdw blurRad="38100" dist="38100" dir="2700000" algn="tl">
                    <a:srgbClr val="000000">
                      <a:alpha val="43137"/>
                    </a:srgbClr>
                  </a:outerShdw>
                </a:effectLst>
                <a:cs typeface="B Titr" pitchFamily="2" charset="-78"/>
              </a:rPr>
              <a:t>بررسی درس</a:t>
            </a:r>
            <a:endParaRPr lang="en-US" sz="4000" dirty="0">
              <a:effectLst>
                <a:outerShdw blurRad="38100" dist="38100" dir="2700000" algn="tl">
                  <a:srgbClr val="000000">
                    <a:alpha val="43137"/>
                  </a:srgbClr>
                </a:outerShdw>
              </a:effectLst>
              <a:cs typeface="B Titr" pitchFamily="2" charset="-78"/>
            </a:endParaRPr>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sharpenSoften amount="50000"/>
                    </a14:imgEffect>
                    <a14:imgEffect>
                      <a14:colorTemperature colorTemp="11200"/>
                    </a14:imgEffect>
                  </a14:imgLayer>
                </a14:imgProps>
              </a:ext>
              <a:ext uri="{28A0092B-C50C-407E-A947-70E740481C1C}">
                <a14:useLocalDpi xmlns:a14="http://schemas.microsoft.com/office/drawing/2010/main" xmlns="" val="0"/>
              </a:ext>
            </a:extLst>
          </a:blip>
          <a:stretch>
            <a:fillRect/>
          </a:stretch>
        </p:blipFill>
        <p:spPr>
          <a:xfrm>
            <a:off x="3224241" y="1219200"/>
            <a:ext cx="5471838" cy="34671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76200" y="1787723"/>
            <a:ext cx="3079689" cy="307777"/>
          </a:xfrm>
          <a:prstGeom prst="rect">
            <a:avLst/>
          </a:prstGeom>
        </p:spPr>
        <p:txBody>
          <a:bodyPr wrap="none">
            <a:spAutoFit/>
          </a:bodyPr>
          <a:lstStyle/>
          <a:p>
            <a:r>
              <a:rPr lang="ar-SA" sz="1400" b="1" dirty="0">
                <a:solidFill>
                  <a:srgbClr val="00B050"/>
                </a:solidFill>
                <a:ea typeface="Times New Roman"/>
                <a:cs typeface="B Nazanin" pitchFamily="2" charset="-78"/>
              </a:rPr>
              <a:t>صنع: آفرینش، احسان، ساختن و نیکویی کردن</a:t>
            </a:r>
            <a:endParaRPr lang="en-US" sz="1400" dirty="0">
              <a:solidFill>
                <a:srgbClr val="00B050"/>
              </a:solidFill>
              <a:cs typeface="B Nazanin" pitchFamily="2" charset="-78"/>
            </a:endParaRPr>
          </a:p>
        </p:txBody>
      </p:sp>
      <p:sp>
        <p:nvSpPr>
          <p:cNvPr id="6" name="Rectangle 5"/>
          <p:cNvSpPr/>
          <p:nvPr/>
        </p:nvSpPr>
        <p:spPr>
          <a:xfrm>
            <a:off x="381000" y="2062162"/>
            <a:ext cx="2172390" cy="369332"/>
          </a:xfrm>
          <a:prstGeom prst="rect">
            <a:avLst/>
          </a:prstGeom>
        </p:spPr>
        <p:txBody>
          <a:bodyPr wrap="none">
            <a:spAutoFit/>
          </a:bodyPr>
          <a:lstStyle/>
          <a:p>
            <a:r>
              <a:rPr lang="ar-SA" b="1" dirty="0">
                <a:solidFill>
                  <a:schemeClr val="accent5">
                    <a:lumMod val="25000"/>
                  </a:schemeClr>
                </a:solidFill>
                <a:ea typeface="Times New Roman"/>
                <a:cs typeface="B Nazanin" pitchFamily="2" charset="-78"/>
              </a:rPr>
              <a:t>تعالی: بلندمرتبه، بلندپایه</a:t>
            </a:r>
            <a:endParaRPr lang="en-US" dirty="0">
              <a:solidFill>
                <a:schemeClr val="accent5">
                  <a:lumMod val="25000"/>
                </a:schemeClr>
              </a:solidFill>
              <a:cs typeface="B Nazanin" pitchFamily="2" charset="-78"/>
            </a:endParaRPr>
          </a:p>
        </p:txBody>
      </p:sp>
      <p:sp>
        <p:nvSpPr>
          <p:cNvPr id="7" name="Rectangle 6"/>
          <p:cNvSpPr/>
          <p:nvPr/>
        </p:nvSpPr>
        <p:spPr>
          <a:xfrm>
            <a:off x="410425" y="2431494"/>
            <a:ext cx="2056973" cy="369332"/>
          </a:xfrm>
          <a:prstGeom prst="rect">
            <a:avLst/>
          </a:prstGeom>
        </p:spPr>
        <p:txBody>
          <a:bodyPr wrap="none">
            <a:spAutoFit/>
          </a:bodyPr>
          <a:lstStyle/>
          <a:p>
            <a:r>
              <a:rPr lang="ar-SA" b="1" dirty="0">
                <a:solidFill>
                  <a:schemeClr val="accent4">
                    <a:lumMod val="85000"/>
                    <a:lumOff val="15000"/>
                  </a:schemeClr>
                </a:solidFill>
                <a:ea typeface="Times New Roman"/>
                <a:cs typeface="B Nazanin" pitchFamily="2" charset="-78"/>
              </a:rPr>
              <a:t>جواهر: ج جوهر، گوهرها</a:t>
            </a:r>
            <a:endParaRPr lang="en-US" dirty="0">
              <a:solidFill>
                <a:schemeClr val="accent4">
                  <a:lumMod val="85000"/>
                  <a:lumOff val="15000"/>
                </a:schemeClr>
              </a:solidFill>
              <a:cs typeface="B Nazanin" pitchFamily="2" charset="-78"/>
            </a:endParaRPr>
          </a:p>
        </p:txBody>
      </p:sp>
      <p:sp>
        <p:nvSpPr>
          <p:cNvPr id="8" name="Rectangle 7"/>
          <p:cNvSpPr/>
          <p:nvPr/>
        </p:nvSpPr>
        <p:spPr>
          <a:xfrm>
            <a:off x="394995" y="2820114"/>
            <a:ext cx="1967205" cy="369332"/>
          </a:xfrm>
          <a:prstGeom prst="rect">
            <a:avLst/>
          </a:prstGeom>
        </p:spPr>
        <p:txBody>
          <a:bodyPr wrap="none">
            <a:spAutoFit/>
          </a:bodyPr>
          <a:lstStyle/>
          <a:p>
            <a:r>
              <a:rPr lang="ar-SA" b="1" dirty="0" smtClean="0">
                <a:solidFill>
                  <a:schemeClr val="accent3">
                    <a:lumMod val="50000"/>
                  </a:schemeClr>
                </a:solidFill>
                <a:ea typeface="Times New Roman"/>
                <a:cs typeface="B Nazanin" pitchFamily="2" charset="-78"/>
              </a:rPr>
              <a:t>نباتات</a:t>
            </a:r>
            <a:r>
              <a:rPr lang="ar-SA" b="1" dirty="0">
                <a:solidFill>
                  <a:schemeClr val="accent3">
                    <a:lumMod val="50000"/>
                  </a:schemeClr>
                </a:solidFill>
                <a:ea typeface="Times New Roman"/>
                <a:cs typeface="B Nazanin" pitchFamily="2" charset="-78"/>
              </a:rPr>
              <a:t>: ج نبات، گیاهان</a:t>
            </a:r>
            <a:endParaRPr lang="en-US" dirty="0">
              <a:solidFill>
                <a:schemeClr val="accent3">
                  <a:lumMod val="50000"/>
                </a:schemeClr>
              </a:solidFill>
              <a:cs typeface="B Nazanin" pitchFamily="2" charset="-78"/>
            </a:endParaRPr>
          </a:p>
        </p:txBody>
      </p:sp>
      <p:sp>
        <p:nvSpPr>
          <p:cNvPr id="9" name="Rectangle 8"/>
          <p:cNvSpPr/>
          <p:nvPr/>
        </p:nvSpPr>
        <p:spPr>
          <a:xfrm>
            <a:off x="266010" y="3191946"/>
            <a:ext cx="2172390" cy="369332"/>
          </a:xfrm>
          <a:prstGeom prst="rect">
            <a:avLst/>
          </a:prstGeom>
        </p:spPr>
        <p:txBody>
          <a:bodyPr wrap="none">
            <a:spAutoFit/>
          </a:bodyPr>
          <a:lstStyle/>
          <a:p>
            <a:r>
              <a:rPr lang="en-US" b="1" dirty="0" smtClean="0">
                <a:solidFill>
                  <a:schemeClr val="accent2">
                    <a:lumMod val="75000"/>
                  </a:schemeClr>
                </a:solidFill>
                <a:effectLst/>
                <a:latin typeface="B Zar"/>
                <a:ea typeface="Times New Roman"/>
                <a:cs typeface="B Nazanin" pitchFamily="2" charset="-78"/>
              </a:rPr>
              <a:t> </a:t>
            </a:r>
            <a:r>
              <a:rPr lang="ar-SA" b="1" dirty="0" smtClean="0">
                <a:solidFill>
                  <a:schemeClr val="accent2">
                    <a:lumMod val="75000"/>
                  </a:schemeClr>
                </a:solidFill>
                <a:effectLst/>
                <a:latin typeface="B Zar"/>
                <a:ea typeface="Times New Roman"/>
                <a:cs typeface="B Nazanin" pitchFamily="2" charset="-78"/>
              </a:rPr>
              <a:t>برّ: خشکی    /   بحر: دریا</a:t>
            </a:r>
            <a:endParaRPr lang="en-US" dirty="0">
              <a:solidFill>
                <a:schemeClr val="accent2">
                  <a:lumMod val="75000"/>
                </a:schemeClr>
              </a:solidFill>
              <a:cs typeface="B Nazanin" pitchFamily="2" charset="-78"/>
            </a:endParaRPr>
          </a:p>
        </p:txBody>
      </p:sp>
      <p:sp>
        <p:nvSpPr>
          <p:cNvPr id="10" name="Rectangle 9"/>
          <p:cNvSpPr/>
          <p:nvPr/>
        </p:nvSpPr>
        <p:spPr>
          <a:xfrm>
            <a:off x="49530" y="3561278"/>
            <a:ext cx="3100529" cy="369332"/>
          </a:xfrm>
          <a:prstGeom prst="rect">
            <a:avLst/>
          </a:prstGeom>
        </p:spPr>
        <p:txBody>
          <a:bodyPr wrap="none">
            <a:spAutoFit/>
          </a:bodyPr>
          <a:lstStyle/>
          <a:p>
            <a:r>
              <a:rPr lang="ar-SA" b="1" dirty="0">
                <a:solidFill>
                  <a:schemeClr val="accent1">
                    <a:lumMod val="25000"/>
                  </a:schemeClr>
                </a:solidFill>
                <a:ea typeface="Times New Roman"/>
                <a:cs typeface="B Nazanin" pitchFamily="2" charset="-78"/>
              </a:rPr>
              <a:t>میغ: ابر، </a:t>
            </a:r>
            <a:r>
              <a:rPr lang="ar-SA" b="1" dirty="0" smtClean="0">
                <a:solidFill>
                  <a:schemeClr val="accent1">
                    <a:lumMod val="25000"/>
                  </a:schemeClr>
                </a:solidFill>
                <a:ea typeface="Times New Roman"/>
                <a:cs typeface="B Nazanin" pitchFamily="2" charset="-78"/>
              </a:rPr>
              <a:t>سحاب/ رعد</a:t>
            </a:r>
            <a:r>
              <a:rPr lang="ar-SA" b="1" dirty="0">
                <a:solidFill>
                  <a:schemeClr val="accent1">
                    <a:lumMod val="25000"/>
                  </a:schemeClr>
                </a:solidFill>
                <a:ea typeface="Times New Roman"/>
                <a:cs typeface="B Nazanin" pitchFamily="2" charset="-78"/>
              </a:rPr>
              <a:t>: صدای ابر، تندر</a:t>
            </a:r>
            <a:endParaRPr lang="en-US" dirty="0">
              <a:solidFill>
                <a:schemeClr val="accent1">
                  <a:lumMod val="25000"/>
                </a:schemeClr>
              </a:solidFill>
              <a:cs typeface="B Nazanin" pitchFamily="2" charset="-78"/>
            </a:endParaRPr>
          </a:p>
        </p:txBody>
      </p:sp>
      <p:sp>
        <p:nvSpPr>
          <p:cNvPr id="11" name="Rectangle 10"/>
          <p:cNvSpPr/>
          <p:nvPr/>
        </p:nvSpPr>
        <p:spPr>
          <a:xfrm>
            <a:off x="99060" y="4686300"/>
            <a:ext cx="8663940" cy="830997"/>
          </a:xfrm>
          <a:prstGeom prst="rect">
            <a:avLst/>
          </a:prstGeom>
        </p:spPr>
        <p:txBody>
          <a:bodyPr wrap="square">
            <a:spAutoFit/>
          </a:bodyPr>
          <a:lstStyle/>
          <a:p>
            <a:pPr algn="r" rtl="1"/>
            <a:r>
              <a:rPr lang="ar-SA" sz="1600" b="1" dirty="0">
                <a:solidFill>
                  <a:srgbClr val="FF0000"/>
                </a:solidFill>
                <a:ea typeface="Times New Roman"/>
                <a:cs typeface="B Nazanin" pitchFamily="2" charset="-78"/>
              </a:rPr>
              <a:t>قوس قزح: رنگین کمان ، گاه در فارسی کهن «تیراژه» نیز نامیده شده است. قوس در عربی به معنای کمان است و قُزَح را فرشتۀ موکّل بر ابرها دانسته(یعنی فرشته­ای که عهده­دار و مأمور جابه­جایی و ریزش باران از ابرهاست.)  و رنگین کمان را کمان رنگارنگ او تصّور کرده­اند.در شعر فارسی نیز آن را «کمان رستم» یا «کمان سام» نامیده­اند</a:t>
            </a:r>
            <a:endParaRPr lang="en-US" sz="1600" dirty="0">
              <a:cs typeface="B Nazanin" pitchFamily="2" charset="-78"/>
            </a:endParaRPr>
          </a:p>
        </p:txBody>
      </p:sp>
      <p:sp>
        <p:nvSpPr>
          <p:cNvPr id="12" name="Rectangle 11"/>
          <p:cNvSpPr/>
          <p:nvPr/>
        </p:nvSpPr>
        <p:spPr>
          <a:xfrm>
            <a:off x="304800" y="3935968"/>
            <a:ext cx="2270173" cy="369332"/>
          </a:xfrm>
          <a:prstGeom prst="rect">
            <a:avLst/>
          </a:prstGeom>
        </p:spPr>
        <p:txBody>
          <a:bodyPr wrap="none">
            <a:spAutoFit/>
          </a:bodyPr>
          <a:lstStyle/>
          <a:p>
            <a:r>
              <a:rPr lang="ar-SA" b="1" dirty="0">
                <a:solidFill>
                  <a:srgbClr val="C00000"/>
                </a:solidFill>
                <a:ea typeface="Times New Roman"/>
                <a:cs typeface="B Nazanin" pitchFamily="2" charset="-78"/>
              </a:rPr>
              <a:t>علامات: ج علامت، </a:t>
            </a:r>
            <a:r>
              <a:rPr lang="ar-SA" b="1" dirty="0" smtClean="0">
                <a:solidFill>
                  <a:srgbClr val="C00000"/>
                </a:solidFill>
                <a:ea typeface="Times New Roman"/>
                <a:cs typeface="B Nazanin" pitchFamily="2" charset="-78"/>
              </a:rPr>
              <a:t>نشانه­ه</a:t>
            </a:r>
            <a:r>
              <a:rPr lang="fa-IR" b="1" dirty="0" smtClean="0">
                <a:solidFill>
                  <a:srgbClr val="C00000"/>
                </a:solidFill>
                <a:ea typeface="Times New Roman"/>
                <a:cs typeface="B Nazanin" pitchFamily="2" charset="-78"/>
              </a:rPr>
              <a:t>ا</a:t>
            </a:r>
            <a:endParaRPr lang="en-US" dirty="0">
              <a:solidFill>
                <a:srgbClr val="C00000"/>
              </a:solidFill>
              <a:cs typeface="B Nazanin" pitchFamily="2" charset="-78"/>
            </a:endParaRPr>
          </a:p>
        </p:txBody>
      </p:sp>
      <p:sp>
        <p:nvSpPr>
          <p:cNvPr id="13" name="Rectangle 12"/>
          <p:cNvSpPr/>
          <p:nvPr/>
        </p:nvSpPr>
        <p:spPr>
          <a:xfrm>
            <a:off x="29425" y="4254297"/>
            <a:ext cx="4923575" cy="355803"/>
          </a:xfrm>
          <a:prstGeom prst="rect">
            <a:avLst/>
          </a:prstGeom>
        </p:spPr>
        <p:txBody>
          <a:bodyPr wrap="square">
            <a:spAutoFit/>
          </a:bodyPr>
          <a:lstStyle/>
          <a:p>
            <a:pPr algn="r" rtl="1">
              <a:lnSpc>
                <a:spcPct val="107000"/>
              </a:lnSpc>
              <a:spcBef>
                <a:spcPts val="1200"/>
              </a:spcBef>
              <a:spcAft>
                <a:spcPts val="1200"/>
              </a:spcAft>
            </a:pPr>
            <a:r>
              <a:rPr lang="en-US" sz="1600" b="1" dirty="0">
                <a:solidFill>
                  <a:srgbClr val="00B050"/>
                </a:solidFill>
                <a:ea typeface="Times New Roman"/>
                <a:cs typeface="B Nazanin" pitchFamily="2" charset="-78"/>
              </a:rPr>
              <a:t> </a:t>
            </a:r>
            <a:r>
              <a:rPr lang="ar-SA" sz="1600" b="1" dirty="0">
                <a:solidFill>
                  <a:srgbClr val="00B050"/>
                </a:solidFill>
                <a:ea typeface="Times New Roman"/>
                <a:cs typeface="B Nazanin" pitchFamily="2" charset="-78"/>
              </a:rPr>
              <a:t>آیات: ج آیه، نشانه­ها، علامت­ها، هر عبارت قرآن که به آن وقف کنند.</a:t>
            </a:r>
            <a:endParaRPr lang="en-US" sz="1200" dirty="0">
              <a:solidFill>
                <a:srgbClr val="00B050"/>
              </a:solidFill>
              <a:latin typeface="Calibri"/>
              <a:ea typeface="Calibri"/>
              <a:cs typeface="B Nazanin" pitchFamily="2" charset="-78"/>
            </a:endParaRPr>
          </a:p>
        </p:txBody>
      </p:sp>
      <p:pic>
        <p:nvPicPr>
          <p:cNvPr id="14" name="Picture 13"/>
          <p:cNvPicPr>
            <a:picLocks noChangeAspect="1"/>
          </p:cNvPicPr>
          <p:nvPr/>
        </p:nvPicPr>
        <p:blipFill rotWithShape="1">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l="20653" r="16347" b="22218"/>
          <a:stretch/>
        </p:blipFill>
        <p:spPr>
          <a:xfrm>
            <a:off x="304800" y="32306"/>
            <a:ext cx="1840230" cy="1758394"/>
          </a:xfrm>
          <a:prstGeom prst="ellipse">
            <a:avLst/>
          </a:prstGeom>
          <a:ln>
            <a:noFill/>
          </a:ln>
          <a:effectLst>
            <a:softEdge rad="112500"/>
          </a:effectLst>
        </p:spPr>
      </p:pic>
    </p:spTree>
    <p:extLst>
      <p:ext uri="{BB962C8B-B14F-4D97-AF65-F5344CB8AC3E}">
        <p14:creationId xmlns:p14="http://schemas.microsoft.com/office/powerpoint/2010/main" xmlns="" val="716438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600200" y="1257300"/>
            <a:ext cx="7403466"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49963" y="-38100"/>
            <a:ext cx="2957513" cy="112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2400" y="-38100"/>
            <a:ext cx="1841500"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533400" y="3771900"/>
            <a:ext cx="5105400" cy="369332"/>
          </a:xfrm>
          <a:prstGeom prst="rect">
            <a:avLst/>
          </a:prstGeom>
        </p:spPr>
        <p:txBody>
          <a:bodyPr wrap="square">
            <a:spAutoFit/>
          </a:bodyPr>
          <a:lstStyle/>
          <a:p>
            <a:pPr algn="r" rtl="1"/>
            <a:r>
              <a:rPr lang="ar-SA" b="1" dirty="0">
                <a:solidFill>
                  <a:srgbClr val="FF0000"/>
                </a:solidFill>
                <a:ea typeface="Times New Roman"/>
                <a:cs typeface="B Zar"/>
              </a:rPr>
              <a:t>بساط: فرش، گستردنی، هر چیز گستردنی مانند فرش و سفره</a:t>
            </a:r>
            <a:endParaRPr lang="en-US" dirty="0"/>
          </a:p>
        </p:txBody>
      </p:sp>
      <p:sp>
        <p:nvSpPr>
          <p:cNvPr id="6" name="Rectangle 5"/>
          <p:cNvSpPr/>
          <p:nvPr/>
        </p:nvSpPr>
        <p:spPr>
          <a:xfrm>
            <a:off x="1780408" y="4229100"/>
            <a:ext cx="2991525" cy="369332"/>
          </a:xfrm>
          <a:prstGeom prst="rect">
            <a:avLst/>
          </a:prstGeom>
        </p:spPr>
        <p:txBody>
          <a:bodyPr wrap="none">
            <a:spAutoFit/>
          </a:bodyPr>
          <a:lstStyle/>
          <a:p>
            <a:r>
              <a:rPr lang="ar-SA" b="1" dirty="0">
                <a:solidFill>
                  <a:srgbClr val="FF0000"/>
                </a:solidFill>
                <a:ea typeface="Times New Roman"/>
                <a:cs typeface="B Zar"/>
              </a:rPr>
              <a:t>جوانب: ج جانب، اطراف، کناره </a:t>
            </a:r>
            <a:r>
              <a:rPr lang="ar-SA" b="1" dirty="0" smtClean="0">
                <a:solidFill>
                  <a:srgbClr val="FF0000"/>
                </a:solidFill>
                <a:ea typeface="Times New Roman"/>
                <a:cs typeface="B Zar"/>
              </a:rPr>
              <a:t>ه</a:t>
            </a:r>
            <a:r>
              <a:rPr lang="fa-IR" b="1" dirty="0" smtClean="0">
                <a:solidFill>
                  <a:srgbClr val="FF0000"/>
                </a:solidFill>
                <a:ea typeface="Times New Roman"/>
                <a:cs typeface="B Zar"/>
              </a:rPr>
              <a:t>ا</a:t>
            </a:r>
            <a:endParaRPr lang="en-US" dirty="0"/>
          </a:p>
        </p:txBody>
      </p:sp>
      <p:sp>
        <p:nvSpPr>
          <p:cNvPr id="7" name="Rectangle 6"/>
          <p:cNvSpPr/>
          <p:nvPr/>
        </p:nvSpPr>
        <p:spPr>
          <a:xfrm>
            <a:off x="2077921" y="4697968"/>
            <a:ext cx="2113079" cy="369332"/>
          </a:xfrm>
          <a:prstGeom prst="rect">
            <a:avLst/>
          </a:prstGeom>
        </p:spPr>
        <p:txBody>
          <a:bodyPr wrap="none">
            <a:spAutoFit/>
          </a:bodyPr>
          <a:lstStyle/>
          <a:p>
            <a:r>
              <a:rPr lang="ar-SA" b="1" dirty="0">
                <a:solidFill>
                  <a:srgbClr val="FF0000"/>
                </a:solidFill>
                <a:ea typeface="Times New Roman"/>
                <a:cs typeface="B Zar"/>
              </a:rPr>
              <a:t>فراخ: گشادگی و وسعت</a:t>
            </a:r>
            <a:endParaRPr lang="en-US" dirty="0"/>
          </a:p>
        </p:txBody>
      </p:sp>
      <p:sp>
        <p:nvSpPr>
          <p:cNvPr id="8" name="Rectangle 7"/>
          <p:cNvSpPr/>
          <p:nvPr/>
        </p:nvSpPr>
        <p:spPr>
          <a:xfrm>
            <a:off x="1924148" y="5099804"/>
            <a:ext cx="2419252" cy="369332"/>
          </a:xfrm>
          <a:prstGeom prst="rect">
            <a:avLst/>
          </a:prstGeom>
        </p:spPr>
        <p:txBody>
          <a:bodyPr wrap="none">
            <a:spAutoFit/>
          </a:bodyPr>
          <a:lstStyle/>
          <a:p>
            <a:r>
              <a:rPr lang="ar-SA" b="1" dirty="0" smtClean="0">
                <a:solidFill>
                  <a:srgbClr val="FF0000"/>
                </a:solidFill>
                <a:ea typeface="Times New Roman"/>
                <a:cs typeface="B Zar"/>
              </a:rPr>
              <a:t> </a:t>
            </a:r>
            <a:r>
              <a:rPr lang="ar-SA" b="1" dirty="0">
                <a:solidFill>
                  <a:srgbClr val="FF0000"/>
                </a:solidFill>
                <a:ea typeface="Times New Roman"/>
                <a:cs typeface="B Zar"/>
              </a:rPr>
              <a:t>دیبا: پارچه ابریشمی رنگین </a:t>
            </a:r>
            <a:endParaRPr lang="en-US" dirty="0"/>
          </a:p>
        </p:txBody>
      </p:sp>
    </p:spTree>
    <p:extLst>
      <p:ext uri="{BB962C8B-B14F-4D97-AF65-F5344CB8AC3E}">
        <p14:creationId xmlns:p14="http://schemas.microsoft.com/office/powerpoint/2010/main" xmlns="" val="2964025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64568" y="-114300"/>
            <a:ext cx="2962275" cy="112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0" y="34290"/>
            <a:ext cx="1841152" cy="17618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p:cNvPicPr>
            <a:picLocks noChangeAspect="1"/>
          </p:cNvPicPr>
          <p:nvPr/>
        </p:nvPicPr>
        <p:blipFill>
          <a:blip r:embed="rId4">
            <a:duotone>
              <a:prstClr val="black"/>
              <a:schemeClr val="accent6">
                <a:tint val="45000"/>
                <a:satMod val="400000"/>
              </a:schemeClr>
            </a:duotone>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095375" y="1485900"/>
            <a:ext cx="7896225" cy="26955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angle 4"/>
          <p:cNvSpPr/>
          <p:nvPr/>
        </p:nvSpPr>
        <p:spPr>
          <a:xfrm>
            <a:off x="914400" y="4393168"/>
            <a:ext cx="7848600" cy="369332"/>
          </a:xfrm>
          <a:prstGeom prst="rect">
            <a:avLst/>
          </a:prstGeom>
        </p:spPr>
        <p:txBody>
          <a:bodyPr wrap="square">
            <a:spAutoFit/>
          </a:bodyPr>
          <a:lstStyle/>
          <a:p>
            <a:r>
              <a:rPr lang="ar-SA" b="1" dirty="0">
                <a:solidFill>
                  <a:srgbClr val="FF0000"/>
                </a:solidFill>
                <a:ea typeface="Times New Roman"/>
                <a:cs typeface="B Zar"/>
              </a:rPr>
              <a:t>هر یکی را آنچه به کار باید ، داد: خداوند به هر موجودی هر آنچه را که لازم است داده است. </a:t>
            </a:r>
            <a:endParaRPr lang="en-US" dirty="0"/>
          </a:p>
        </p:txBody>
      </p:sp>
      <p:sp>
        <p:nvSpPr>
          <p:cNvPr id="6" name="Rectangle 5"/>
          <p:cNvSpPr/>
          <p:nvPr/>
        </p:nvSpPr>
        <p:spPr>
          <a:xfrm>
            <a:off x="2957615" y="4850368"/>
            <a:ext cx="3228769" cy="369332"/>
          </a:xfrm>
          <a:prstGeom prst="rect">
            <a:avLst/>
          </a:prstGeom>
        </p:spPr>
        <p:txBody>
          <a:bodyPr wrap="none">
            <a:spAutoFit/>
          </a:bodyPr>
          <a:lstStyle/>
          <a:p>
            <a:r>
              <a:rPr lang="ar-SA" b="1" dirty="0">
                <a:solidFill>
                  <a:srgbClr val="FF0000"/>
                </a:solidFill>
                <a:ea typeface="Times New Roman"/>
                <a:cs typeface="B Zar"/>
              </a:rPr>
              <a:t>«را» به معنای «به» و حرف اضافه است</a:t>
            </a:r>
            <a:endParaRPr lang="en-US" dirty="0"/>
          </a:p>
        </p:txBody>
      </p:sp>
    </p:spTree>
    <p:extLst>
      <p:ext uri="{BB962C8B-B14F-4D97-AF65-F5344CB8AC3E}">
        <p14:creationId xmlns:p14="http://schemas.microsoft.com/office/powerpoint/2010/main" xmlns="" val="167450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5">
                <a:tint val="45000"/>
                <a:satMod val="400000"/>
              </a:schemeClr>
            </a:duotone>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809625" y="1371600"/>
            <a:ext cx="7877175" cy="2781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30278" y="-38100"/>
            <a:ext cx="2962275" cy="112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700" y="28575"/>
            <a:ext cx="1841500"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6096000" y="4229100"/>
            <a:ext cx="2563522" cy="369332"/>
          </a:xfrm>
          <a:prstGeom prst="rect">
            <a:avLst/>
          </a:prstGeom>
        </p:spPr>
        <p:txBody>
          <a:bodyPr wrap="none">
            <a:spAutoFit/>
          </a:bodyPr>
          <a:lstStyle/>
          <a:p>
            <a:r>
              <a:rPr lang="ar-SA" b="1" dirty="0" smtClean="0">
                <a:solidFill>
                  <a:srgbClr val="FF0000"/>
                </a:solidFill>
                <a:ea typeface="Times New Roman"/>
                <a:cs typeface="B Zar"/>
              </a:rPr>
              <a:t>سقفی </a:t>
            </a:r>
            <a:r>
              <a:rPr lang="ar-SA" b="1" dirty="0">
                <a:solidFill>
                  <a:srgbClr val="FF0000"/>
                </a:solidFill>
                <a:ea typeface="Times New Roman"/>
                <a:cs typeface="B Zar"/>
              </a:rPr>
              <a:t>بی­ستون: منظور آسمان</a:t>
            </a:r>
            <a:endParaRPr lang="en-US" dirty="0"/>
          </a:p>
        </p:txBody>
      </p:sp>
      <p:sp>
        <p:nvSpPr>
          <p:cNvPr id="6" name="Rectangle 5"/>
          <p:cNvSpPr/>
          <p:nvPr/>
        </p:nvSpPr>
        <p:spPr>
          <a:xfrm>
            <a:off x="228600" y="4229100"/>
            <a:ext cx="5257800" cy="369332"/>
          </a:xfrm>
          <a:prstGeom prst="rect">
            <a:avLst/>
          </a:prstGeom>
        </p:spPr>
        <p:txBody>
          <a:bodyPr wrap="square">
            <a:spAutoFit/>
          </a:bodyPr>
          <a:lstStyle/>
          <a:p>
            <a:pPr algn="r" rtl="1"/>
            <a:r>
              <a:rPr lang="ar-SA" b="1" dirty="0" smtClean="0">
                <a:solidFill>
                  <a:srgbClr val="FF0000"/>
                </a:solidFill>
                <a:ea typeface="Times New Roman"/>
                <a:cs typeface="B Zar"/>
              </a:rPr>
              <a:t>قندیل</a:t>
            </a:r>
            <a:r>
              <a:rPr lang="ar-SA" b="1" dirty="0">
                <a:solidFill>
                  <a:srgbClr val="FF0000"/>
                </a:solidFill>
                <a:ea typeface="Times New Roman"/>
                <a:cs typeface="B Zar"/>
              </a:rPr>
              <a:t>: چراغ آویز، چراغدان، مشعلی که از سقف آویزان کنند</a:t>
            </a:r>
            <a:endParaRPr lang="en-US" dirty="0"/>
          </a:p>
        </p:txBody>
      </p:sp>
      <p:sp>
        <p:nvSpPr>
          <p:cNvPr id="7" name="Rectangle 6"/>
          <p:cNvSpPr/>
          <p:nvPr/>
        </p:nvSpPr>
        <p:spPr>
          <a:xfrm>
            <a:off x="7331083" y="4598432"/>
            <a:ext cx="1279517" cy="369332"/>
          </a:xfrm>
          <a:prstGeom prst="rect">
            <a:avLst/>
          </a:prstGeom>
        </p:spPr>
        <p:txBody>
          <a:bodyPr wrap="none">
            <a:spAutoFit/>
          </a:bodyPr>
          <a:lstStyle/>
          <a:p>
            <a:r>
              <a:rPr lang="ar-SA" b="1" dirty="0">
                <a:solidFill>
                  <a:srgbClr val="FF0000"/>
                </a:solidFill>
                <a:ea typeface="Times New Roman"/>
                <a:cs typeface="B Zar"/>
              </a:rPr>
              <a:t>غافل: بی­خبر </a:t>
            </a:r>
            <a:endParaRPr lang="en-US" dirty="0"/>
          </a:p>
        </p:txBody>
      </p:sp>
      <p:sp>
        <p:nvSpPr>
          <p:cNvPr id="8" name="Rectangle 7"/>
          <p:cNvSpPr/>
          <p:nvPr/>
        </p:nvSpPr>
        <p:spPr>
          <a:xfrm>
            <a:off x="3689584" y="4598432"/>
            <a:ext cx="1757212" cy="369332"/>
          </a:xfrm>
          <a:prstGeom prst="rect">
            <a:avLst/>
          </a:prstGeom>
        </p:spPr>
        <p:txBody>
          <a:bodyPr wrap="none">
            <a:spAutoFit/>
          </a:bodyPr>
          <a:lstStyle/>
          <a:p>
            <a:r>
              <a:rPr lang="ar-SA" b="1" dirty="0">
                <a:solidFill>
                  <a:srgbClr val="FF0000"/>
                </a:solidFill>
                <a:ea typeface="Times New Roman"/>
                <a:cs typeface="B Zar"/>
              </a:rPr>
              <a:t>مختصر: کم و کوتاه</a:t>
            </a:r>
            <a:endParaRPr lang="en-US" dirty="0"/>
          </a:p>
        </p:txBody>
      </p:sp>
      <p:sp>
        <p:nvSpPr>
          <p:cNvPr id="9" name="Rectangle 8"/>
          <p:cNvSpPr/>
          <p:nvPr/>
        </p:nvSpPr>
        <p:spPr>
          <a:xfrm>
            <a:off x="76200" y="4878169"/>
            <a:ext cx="8534400" cy="646331"/>
          </a:xfrm>
          <a:prstGeom prst="rect">
            <a:avLst/>
          </a:prstGeom>
        </p:spPr>
        <p:txBody>
          <a:bodyPr wrap="square">
            <a:spAutoFit/>
          </a:bodyPr>
          <a:lstStyle/>
          <a:p>
            <a:pPr algn="r" rtl="1"/>
            <a:r>
              <a:rPr lang="ar-SA" b="1" dirty="0">
                <a:solidFill>
                  <a:srgbClr val="FF0000"/>
                </a:solidFill>
                <a:ea typeface="Times New Roman"/>
                <a:cs typeface="B Zar"/>
              </a:rPr>
              <a:t>ضمیر «وی» به «چشم» باز می­گردد. در فارسی کهن، ضمیرهای «او» و «وی» برای جاندار و بی­جان </a:t>
            </a:r>
            <a:r>
              <a:rPr lang="ar-SA" b="1" dirty="0">
                <a:solidFill>
                  <a:srgbClr val="FF0000"/>
                </a:solidFill>
                <a:ea typeface="Times New Roman"/>
              </a:rPr>
              <a:t>–</a:t>
            </a:r>
            <a:r>
              <a:rPr lang="ar-SA" b="1" dirty="0">
                <a:solidFill>
                  <a:srgbClr val="FF0000"/>
                </a:solidFill>
                <a:ea typeface="Times New Roman"/>
                <a:cs typeface="B Zar"/>
              </a:rPr>
              <a:t> هر دو </a:t>
            </a:r>
            <a:r>
              <a:rPr lang="ar-SA" b="1" dirty="0">
                <a:solidFill>
                  <a:srgbClr val="FF0000"/>
                </a:solidFill>
                <a:ea typeface="Times New Roman"/>
              </a:rPr>
              <a:t>–</a:t>
            </a:r>
            <a:r>
              <a:rPr lang="ar-SA" b="1" dirty="0">
                <a:solidFill>
                  <a:srgbClr val="FF0000"/>
                </a:solidFill>
                <a:ea typeface="Times New Roman"/>
                <a:cs typeface="B Zar"/>
              </a:rPr>
              <a:t> به کار می رفته است</a:t>
            </a:r>
            <a:endParaRPr lang="en-US" dirty="0"/>
          </a:p>
        </p:txBody>
      </p:sp>
    </p:spTree>
    <p:extLst>
      <p:ext uri="{BB962C8B-B14F-4D97-AF65-F5344CB8AC3E}">
        <p14:creationId xmlns:p14="http://schemas.microsoft.com/office/powerpoint/2010/main" xmlns="" val="2294988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rgbClr val="D9C3A5">
                <a:tint val="50000"/>
                <a:satMod val="180000"/>
              </a:srgbClr>
            </a:duotone>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1419315" y="952500"/>
            <a:ext cx="7191285" cy="3124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87428" y="0"/>
            <a:ext cx="2962275" cy="1122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 y="-38100"/>
            <a:ext cx="1841500" cy="1762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7391400" y="4229100"/>
            <a:ext cx="1192955" cy="369332"/>
          </a:xfrm>
          <a:prstGeom prst="rect">
            <a:avLst/>
          </a:prstGeom>
        </p:spPr>
        <p:txBody>
          <a:bodyPr wrap="none">
            <a:spAutoFit/>
          </a:bodyPr>
          <a:lstStyle/>
          <a:p>
            <a:r>
              <a:rPr lang="ar-SA" b="1" dirty="0">
                <a:solidFill>
                  <a:srgbClr val="FF0000"/>
                </a:solidFill>
                <a:ea typeface="Times New Roman"/>
                <a:cs typeface="B Zar"/>
              </a:rPr>
              <a:t>مَلِک: پادشاه</a:t>
            </a:r>
            <a:endParaRPr lang="en-US" dirty="0"/>
          </a:p>
        </p:txBody>
      </p:sp>
      <p:sp>
        <p:nvSpPr>
          <p:cNvPr id="6" name="Rectangle 5"/>
          <p:cNvSpPr/>
          <p:nvPr/>
        </p:nvSpPr>
        <p:spPr>
          <a:xfrm>
            <a:off x="1981200" y="4229100"/>
            <a:ext cx="5029200" cy="369332"/>
          </a:xfrm>
          <a:prstGeom prst="rect">
            <a:avLst/>
          </a:prstGeom>
        </p:spPr>
        <p:txBody>
          <a:bodyPr wrap="square">
            <a:spAutoFit/>
          </a:bodyPr>
          <a:lstStyle/>
          <a:p>
            <a:r>
              <a:rPr lang="ar-SA" b="1" dirty="0">
                <a:solidFill>
                  <a:srgbClr val="FF0000"/>
                </a:solidFill>
                <a:ea typeface="Times New Roman"/>
                <a:cs typeface="B Zar"/>
              </a:rPr>
              <a:t>مُلک: پادشاهی، سلطنت، فرمانروایی، سرزمین، کشور، مملکت </a:t>
            </a:r>
            <a:endParaRPr lang="en-US" dirty="0"/>
          </a:p>
        </p:txBody>
      </p:sp>
      <p:sp>
        <p:nvSpPr>
          <p:cNvPr id="7" name="Rectangle 6"/>
          <p:cNvSpPr/>
          <p:nvPr/>
        </p:nvSpPr>
        <p:spPr>
          <a:xfrm>
            <a:off x="381000" y="4229100"/>
            <a:ext cx="1303562" cy="369332"/>
          </a:xfrm>
          <a:prstGeom prst="rect">
            <a:avLst/>
          </a:prstGeom>
        </p:spPr>
        <p:txBody>
          <a:bodyPr wrap="none">
            <a:spAutoFit/>
          </a:bodyPr>
          <a:lstStyle/>
          <a:p>
            <a:r>
              <a:rPr lang="ar-SA" b="1" dirty="0">
                <a:solidFill>
                  <a:srgbClr val="FF0000"/>
                </a:solidFill>
                <a:ea typeface="Times New Roman"/>
                <a:cs typeface="B Zar"/>
              </a:rPr>
              <a:t>جمال: زیبایی</a:t>
            </a:r>
            <a:endParaRPr lang="en-US" dirty="0"/>
          </a:p>
        </p:txBody>
      </p:sp>
      <p:sp>
        <p:nvSpPr>
          <p:cNvPr id="8" name="Rectangle 7"/>
          <p:cNvSpPr/>
          <p:nvPr/>
        </p:nvSpPr>
        <p:spPr>
          <a:xfrm>
            <a:off x="6771038" y="4686300"/>
            <a:ext cx="1813317" cy="369332"/>
          </a:xfrm>
          <a:prstGeom prst="rect">
            <a:avLst/>
          </a:prstGeom>
        </p:spPr>
        <p:txBody>
          <a:bodyPr wrap="none">
            <a:spAutoFit/>
          </a:bodyPr>
          <a:lstStyle/>
          <a:p>
            <a:r>
              <a:rPr lang="ar-SA" b="1" dirty="0">
                <a:solidFill>
                  <a:srgbClr val="FF0000"/>
                </a:solidFill>
                <a:ea typeface="Times New Roman"/>
                <a:cs typeface="B Zar"/>
              </a:rPr>
              <a:t>سریر: تخت، اورنگ </a:t>
            </a:r>
            <a:endParaRPr lang="en-US" dirty="0"/>
          </a:p>
        </p:txBody>
      </p:sp>
      <p:sp>
        <p:nvSpPr>
          <p:cNvPr id="9" name="Rectangle 8"/>
          <p:cNvSpPr/>
          <p:nvPr/>
        </p:nvSpPr>
        <p:spPr>
          <a:xfrm>
            <a:off x="5100558" y="4686300"/>
            <a:ext cx="1452642" cy="369332"/>
          </a:xfrm>
          <a:prstGeom prst="rect">
            <a:avLst/>
          </a:prstGeom>
        </p:spPr>
        <p:txBody>
          <a:bodyPr wrap="none">
            <a:spAutoFit/>
          </a:bodyPr>
          <a:lstStyle/>
          <a:p>
            <a:r>
              <a:rPr lang="ar-SA" b="1" dirty="0">
                <a:solidFill>
                  <a:srgbClr val="FF0000"/>
                </a:solidFill>
                <a:ea typeface="Times New Roman"/>
                <a:cs typeface="B Zar"/>
              </a:rPr>
              <a:t>معرفت: شناخت</a:t>
            </a:r>
            <a:endParaRPr lang="en-US" dirty="0"/>
          </a:p>
        </p:txBody>
      </p:sp>
      <p:sp>
        <p:nvSpPr>
          <p:cNvPr id="10" name="Rectangle 9"/>
          <p:cNvSpPr/>
          <p:nvPr/>
        </p:nvSpPr>
        <p:spPr>
          <a:xfrm>
            <a:off x="2438400" y="4686300"/>
            <a:ext cx="2448106" cy="369332"/>
          </a:xfrm>
          <a:prstGeom prst="rect">
            <a:avLst/>
          </a:prstGeom>
        </p:spPr>
        <p:txBody>
          <a:bodyPr wrap="none">
            <a:spAutoFit/>
          </a:bodyPr>
          <a:lstStyle/>
          <a:p>
            <a:r>
              <a:rPr lang="fa-IR" b="1" dirty="0" smtClean="0">
                <a:solidFill>
                  <a:srgbClr val="FF0000"/>
                </a:solidFill>
                <a:ea typeface="Times New Roman"/>
                <a:cs typeface="B Zar"/>
              </a:rPr>
              <a:t>ب</a:t>
            </a:r>
            <a:r>
              <a:rPr lang="ar-SA" b="1" dirty="0" smtClean="0">
                <a:solidFill>
                  <a:srgbClr val="FF0000"/>
                </a:solidFill>
                <a:ea typeface="Times New Roman"/>
                <a:cs typeface="B Zar"/>
              </a:rPr>
              <a:t>ُستان </a:t>
            </a:r>
            <a:r>
              <a:rPr lang="ar-SA" b="1" dirty="0">
                <a:solidFill>
                  <a:srgbClr val="FF0000"/>
                </a:solidFill>
                <a:ea typeface="Times New Roman"/>
                <a:cs typeface="B Zar"/>
              </a:rPr>
              <a:t>معرفت: اضافۀ تشبیهی</a:t>
            </a:r>
            <a:endParaRPr lang="en-US" dirty="0"/>
          </a:p>
        </p:txBody>
      </p:sp>
      <p:sp>
        <p:nvSpPr>
          <p:cNvPr id="11" name="Rectangle 10"/>
          <p:cNvSpPr/>
          <p:nvPr/>
        </p:nvSpPr>
        <p:spPr>
          <a:xfrm>
            <a:off x="5424516" y="5152906"/>
            <a:ext cx="3159839" cy="369332"/>
          </a:xfrm>
          <a:prstGeom prst="rect">
            <a:avLst/>
          </a:prstGeom>
        </p:spPr>
        <p:txBody>
          <a:bodyPr wrap="none">
            <a:spAutoFit/>
          </a:bodyPr>
          <a:lstStyle/>
          <a:p>
            <a:r>
              <a:rPr lang="ar-SA" b="1" dirty="0">
                <a:solidFill>
                  <a:srgbClr val="FF0000"/>
                </a:solidFill>
                <a:ea typeface="Times New Roman"/>
                <a:cs typeface="B Zar"/>
              </a:rPr>
              <a:t>مدهوش: سرگشته، سرگردان، حیران </a:t>
            </a:r>
            <a:endParaRPr lang="en-US" dirty="0"/>
          </a:p>
        </p:txBody>
      </p:sp>
      <p:sp>
        <p:nvSpPr>
          <p:cNvPr id="12" name="Rectangle 11"/>
          <p:cNvSpPr/>
          <p:nvPr/>
        </p:nvSpPr>
        <p:spPr>
          <a:xfrm>
            <a:off x="457200" y="4686300"/>
            <a:ext cx="1276311" cy="369332"/>
          </a:xfrm>
          <a:prstGeom prst="rect">
            <a:avLst/>
          </a:prstGeom>
        </p:spPr>
        <p:txBody>
          <a:bodyPr wrap="none">
            <a:spAutoFit/>
          </a:bodyPr>
          <a:lstStyle/>
          <a:p>
            <a:r>
              <a:rPr lang="ar-SA" b="1" dirty="0">
                <a:solidFill>
                  <a:srgbClr val="FF0000"/>
                </a:solidFill>
                <a:ea typeface="Times New Roman"/>
                <a:cs typeface="B Zar"/>
              </a:rPr>
              <a:t>متحیّر: حیران</a:t>
            </a:r>
            <a:endParaRPr lang="en-US" dirty="0"/>
          </a:p>
        </p:txBody>
      </p:sp>
      <p:sp>
        <p:nvSpPr>
          <p:cNvPr id="13" name="Rectangle 12"/>
          <p:cNvSpPr/>
          <p:nvPr/>
        </p:nvSpPr>
        <p:spPr>
          <a:xfrm>
            <a:off x="304800" y="5219700"/>
            <a:ext cx="5029200" cy="388696"/>
          </a:xfrm>
          <a:prstGeom prst="rect">
            <a:avLst/>
          </a:prstGeom>
        </p:spPr>
        <p:txBody>
          <a:bodyPr wrap="square">
            <a:spAutoFit/>
          </a:bodyPr>
          <a:lstStyle/>
          <a:p>
            <a:pPr algn="r" rtl="1">
              <a:lnSpc>
                <a:spcPct val="107000"/>
              </a:lnSpc>
              <a:spcBef>
                <a:spcPts val="1200"/>
              </a:spcBef>
              <a:spcAft>
                <a:spcPts val="1200"/>
              </a:spcAft>
            </a:pPr>
            <a:r>
              <a:rPr lang="ar-SA" b="1" dirty="0">
                <a:solidFill>
                  <a:srgbClr val="7030A0"/>
                </a:solidFill>
                <a:ea typeface="Times New Roman"/>
                <a:cs typeface="B Zar"/>
              </a:rPr>
              <a:t>(مِلک:  املاک/ مُلک: ممالک / مَلِک: ملوک / مَلَک: ملائک )</a:t>
            </a:r>
            <a:endParaRPr lang="en-US" sz="1400" dirty="0">
              <a:latin typeface="Calibri"/>
              <a:ea typeface="Calibri"/>
            </a:endParaRPr>
          </a:p>
        </p:txBody>
      </p:sp>
    </p:spTree>
    <p:extLst>
      <p:ext uri="{BB962C8B-B14F-4D97-AF65-F5344CB8AC3E}">
        <p14:creationId xmlns:p14="http://schemas.microsoft.com/office/powerpoint/2010/main" xmlns="" val="500287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www.freeppt (23)</Template>
  <TotalTime>235</TotalTime>
  <Words>1809</Words>
  <Application>Microsoft Office PowerPoint</Application>
  <PresentationFormat>On-screen Show (16:10)</PresentationFormat>
  <Paragraphs>123</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B Zar</vt:lpstr>
      <vt:lpstr>Times New Roman</vt:lpstr>
      <vt:lpstr>B Nazanin</vt:lpstr>
      <vt:lpstr>IranSans</vt:lpstr>
      <vt:lpstr>B Titr</vt:lpstr>
      <vt:lpstr>Tahoma</vt:lpstr>
      <vt:lpstr>IranNastaliq</vt:lpstr>
      <vt:lpstr>Diseño predeterminado</vt:lpstr>
      <vt:lpstr>به نام یگانه نقّاش چیره دست بهار</vt:lpstr>
      <vt:lpstr> تاریخ ادبیات:</vt:lpstr>
      <vt:lpstr>تالیفات</vt:lpstr>
      <vt:lpstr>لحن خوانش</vt:lpstr>
      <vt:lpstr>بررسی درس</vt:lpstr>
      <vt:lpstr>Slide 6</vt:lpstr>
      <vt:lpstr>Slide 7</vt:lpstr>
      <vt:lpstr>Slide 8</vt:lpstr>
      <vt:lpstr>Slide 9</vt:lpstr>
      <vt:lpstr>نکات زبانی </vt:lpstr>
      <vt:lpstr>وابسته های پیشین</vt:lpstr>
      <vt:lpstr>وابسته های پیشین</vt:lpstr>
      <vt:lpstr>وابسته­های پسین </vt:lpstr>
      <vt:lpstr>نوشتن</vt:lpstr>
      <vt:lpstr>شعرخوانی: پرواز</vt:lpstr>
      <vt:lpstr>Slide 16</vt:lpstr>
      <vt:lpstr>تاریخ ادبیات: علی اسفندیاری (نیمایوشیج)</vt:lpstr>
      <vt:lpstr>بررسی شعر</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یگانه نقّاش چیره دست بهار</dc:title>
  <dc:creator>RizRayaneh</dc:creator>
  <cp:lastModifiedBy>sahar</cp:lastModifiedBy>
  <cp:revision>19</cp:revision>
  <dcterms:created xsi:type="dcterms:W3CDTF">2020-08-07T07:51:46Z</dcterms:created>
  <dcterms:modified xsi:type="dcterms:W3CDTF">2020-09-19T19:48:11Z</dcterms:modified>
</cp:coreProperties>
</file>